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74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10" r:id="rId32"/>
    <p:sldId id="305" r:id="rId33"/>
    <p:sldId id="306" r:id="rId34"/>
    <p:sldId id="307" r:id="rId35"/>
    <p:sldId id="314" r:id="rId36"/>
    <p:sldId id="315" r:id="rId37"/>
    <p:sldId id="308" r:id="rId38"/>
    <p:sldId id="311" r:id="rId39"/>
    <p:sldId id="309" r:id="rId40"/>
    <p:sldId id="312" r:id="rId41"/>
    <p:sldId id="313" r:id="rId42"/>
    <p:sldId id="317" r:id="rId44"/>
    <p:sldId id="318" r:id="rId45"/>
    <p:sldId id="319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402" r:id="rId64"/>
    <p:sldId id="339" r:id="rId65"/>
    <p:sldId id="340" r:id="rId66"/>
    <p:sldId id="343" r:id="rId67"/>
    <p:sldId id="345" r:id="rId68"/>
    <p:sldId id="346" r:id="rId69"/>
    <p:sldId id="347" r:id="rId70"/>
    <p:sldId id="401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6" r:id="rId99"/>
    <p:sldId id="377" r:id="rId100"/>
    <p:sldId id="378" r:id="rId101"/>
    <p:sldId id="379" r:id="rId102"/>
    <p:sldId id="380" r:id="rId103"/>
    <p:sldId id="381" r:id="rId104"/>
    <p:sldId id="382" r:id="rId105"/>
    <p:sldId id="383" r:id="rId106"/>
    <p:sldId id="384" r:id="rId107"/>
    <p:sldId id="385" r:id="rId108"/>
    <p:sldId id="386" r:id="rId109"/>
    <p:sldId id="387" r:id="rId110"/>
    <p:sldId id="388" r:id="rId111"/>
    <p:sldId id="389" r:id="rId112"/>
    <p:sldId id="390" r:id="rId113"/>
    <p:sldId id="391" r:id="rId114"/>
    <p:sldId id="392" r:id="rId115"/>
    <p:sldId id="393" r:id="rId116"/>
    <p:sldId id="394" r:id="rId117"/>
    <p:sldId id="395" r:id="rId118"/>
    <p:sldId id="397" r:id="rId119"/>
    <p:sldId id="398" r:id="rId120"/>
    <p:sldId id="399" r:id="rId121"/>
    <p:sldId id="400" r:id="rId122"/>
  </p:sldIdLst>
  <p:sldSz cx="10058400" cy="7772400"/>
  <p:notesSz cx="10058400" cy="7772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5" Type="http://schemas.openxmlformats.org/officeDocument/2006/relationships/tableStyles" Target="tableStyles.xml"/><Relationship Id="rId124" Type="http://schemas.openxmlformats.org/officeDocument/2006/relationships/viewProps" Target="viewProps.xml"/><Relationship Id="rId123" Type="http://schemas.openxmlformats.org/officeDocument/2006/relationships/presProps" Target="presProps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92672" cy="331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56234" y="0"/>
            <a:ext cx="6392672" cy="331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94198" y="825818"/>
            <a:ext cx="3963924" cy="222970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5232" y="3179397"/>
            <a:ext cx="11801856" cy="26013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275066"/>
            <a:ext cx="6392672" cy="331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56234" y="6275066"/>
            <a:ext cx="6392672" cy="331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720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200" y="457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12" y="518160"/>
            <a:ext cx="9028175" cy="6707123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19684" y="524256"/>
            <a:ext cx="9020810" cy="6699884"/>
          </a:xfrm>
          <a:custGeom>
            <a:avLst/>
            <a:gdLst/>
            <a:ahLst/>
            <a:cxnLst/>
            <a:rect l="l" t="t" r="r" b="b"/>
            <a:pathLst>
              <a:path w="9020810" h="6699884">
                <a:moveTo>
                  <a:pt x="8686800" y="6699504"/>
                </a:moveTo>
                <a:lnTo>
                  <a:pt x="333755" y="6699504"/>
                </a:lnTo>
                <a:lnTo>
                  <a:pt x="283463" y="6694932"/>
                </a:lnTo>
                <a:lnTo>
                  <a:pt x="234695" y="6684264"/>
                </a:lnTo>
                <a:lnTo>
                  <a:pt x="188976" y="6665976"/>
                </a:lnTo>
                <a:lnTo>
                  <a:pt x="134111" y="6632448"/>
                </a:lnTo>
                <a:lnTo>
                  <a:pt x="97536" y="6601967"/>
                </a:lnTo>
                <a:lnTo>
                  <a:pt x="67055" y="6565392"/>
                </a:lnTo>
                <a:lnTo>
                  <a:pt x="33528" y="6510528"/>
                </a:lnTo>
                <a:lnTo>
                  <a:pt x="21335" y="6480048"/>
                </a:lnTo>
                <a:lnTo>
                  <a:pt x="15239" y="6464808"/>
                </a:lnTo>
                <a:lnTo>
                  <a:pt x="10667" y="6449567"/>
                </a:lnTo>
                <a:lnTo>
                  <a:pt x="1524" y="6399276"/>
                </a:lnTo>
                <a:lnTo>
                  <a:pt x="0" y="6382512"/>
                </a:lnTo>
                <a:lnTo>
                  <a:pt x="0" y="333756"/>
                </a:lnTo>
                <a:lnTo>
                  <a:pt x="1524" y="316991"/>
                </a:lnTo>
                <a:lnTo>
                  <a:pt x="1524" y="298704"/>
                </a:lnTo>
                <a:lnTo>
                  <a:pt x="4572" y="281939"/>
                </a:lnTo>
                <a:lnTo>
                  <a:pt x="7620" y="266700"/>
                </a:lnTo>
                <a:lnTo>
                  <a:pt x="10667" y="249935"/>
                </a:lnTo>
                <a:lnTo>
                  <a:pt x="19811" y="219456"/>
                </a:lnTo>
                <a:lnTo>
                  <a:pt x="25907" y="204216"/>
                </a:lnTo>
                <a:lnTo>
                  <a:pt x="33528" y="188975"/>
                </a:lnTo>
                <a:lnTo>
                  <a:pt x="41148" y="175260"/>
                </a:lnTo>
                <a:lnTo>
                  <a:pt x="48767" y="160019"/>
                </a:lnTo>
                <a:lnTo>
                  <a:pt x="57911" y="147827"/>
                </a:lnTo>
                <a:lnTo>
                  <a:pt x="67055" y="134112"/>
                </a:lnTo>
                <a:lnTo>
                  <a:pt x="76200" y="121919"/>
                </a:lnTo>
                <a:lnTo>
                  <a:pt x="97536" y="97535"/>
                </a:lnTo>
                <a:lnTo>
                  <a:pt x="121920" y="76200"/>
                </a:lnTo>
                <a:lnTo>
                  <a:pt x="134111" y="67056"/>
                </a:lnTo>
                <a:lnTo>
                  <a:pt x="147828" y="57911"/>
                </a:lnTo>
                <a:lnTo>
                  <a:pt x="160020" y="48767"/>
                </a:lnTo>
                <a:lnTo>
                  <a:pt x="175259" y="41148"/>
                </a:lnTo>
                <a:lnTo>
                  <a:pt x="188976" y="33528"/>
                </a:lnTo>
                <a:lnTo>
                  <a:pt x="204215" y="25907"/>
                </a:lnTo>
                <a:lnTo>
                  <a:pt x="219455" y="19811"/>
                </a:lnTo>
                <a:lnTo>
                  <a:pt x="249936" y="10667"/>
                </a:lnTo>
                <a:lnTo>
                  <a:pt x="266699" y="7619"/>
                </a:lnTo>
                <a:lnTo>
                  <a:pt x="281940" y="4571"/>
                </a:lnTo>
                <a:lnTo>
                  <a:pt x="298703" y="1524"/>
                </a:lnTo>
                <a:lnTo>
                  <a:pt x="315467" y="0"/>
                </a:lnTo>
                <a:lnTo>
                  <a:pt x="8703564" y="0"/>
                </a:lnTo>
                <a:lnTo>
                  <a:pt x="8720328" y="1524"/>
                </a:lnTo>
                <a:lnTo>
                  <a:pt x="8745474" y="6095"/>
                </a:lnTo>
                <a:lnTo>
                  <a:pt x="333755" y="6095"/>
                </a:lnTo>
                <a:lnTo>
                  <a:pt x="316991" y="7619"/>
                </a:lnTo>
                <a:lnTo>
                  <a:pt x="300228" y="7619"/>
                </a:lnTo>
                <a:lnTo>
                  <a:pt x="283463" y="10667"/>
                </a:lnTo>
                <a:lnTo>
                  <a:pt x="268224" y="13715"/>
                </a:lnTo>
                <a:lnTo>
                  <a:pt x="251459" y="16763"/>
                </a:lnTo>
                <a:lnTo>
                  <a:pt x="205740" y="32004"/>
                </a:lnTo>
                <a:lnTo>
                  <a:pt x="164591" y="53339"/>
                </a:lnTo>
                <a:lnTo>
                  <a:pt x="126491" y="80771"/>
                </a:lnTo>
                <a:lnTo>
                  <a:pt x="91440" y="114300"/>
                </a:lnTo>
                <a:lnTo>
                  <a:pt x="80772" y="124968"/>
                </a:lnTo>
                <a:lnTo>
                  <a:pt x="71628" y="137160"/>
                </a:lnTo>
                <a:lnTo>
                  <a:pt x="62483" y="150875"/>
                </a:lnTo>
                <a:lnTo>
                  <a:pt x="54863" y="164591"/>
                </a:lnTo>
                <a:lnTo>
                  <a:pt x="45720" y="176783"/>
                </a:lnTo>
                <a:lnTo>
                  <a:pt x="39624" y="192023"/>
                </a:lnTo>
                <a:lnTo>
                  <a:pt x="32003" y="205739"/>
                </a:lnTo>
                <a:lnTo>
                  <a:pt x="25907" y="220979"/>
                </a:lnTo>
                <a:lnTo>
                  <a:pt x="16763" y="251460"/>
                </a:lnTo>
                <a:lnTo>
                  <a:pt x="13715" y="266700"/>
                </a:lnTo>
                <a:lnTo>
                  <a:pt x="10667" y="283464"/>
                </a:lnTo>
                <a:lnTo>
                  <a:pt x="6096" y="333756"/>
                </a:lnTo>
                <a:lnTo>
                  <a:pt x="6096" y="6365748"/>
                </a:lnTo>
                <a:lnTo>
                  <a:pt x="10667" y="6416040"/>
                </a:lnTo>
                <a:lnTo>
                  <a:pt x="13715" y="6431280"/>
                </a:lnTo>
                <a:lnTo>
                  <a:pt x="16763" y="6448044"/>
                </a:lnTo>
                <a:lnTo>
                  <a:pt x="25907" y="6478524"/>
                </a:lnTo>
                <a:lnTo>
                  <a:pt x="32003" y="6492240"/>
                </a:lnTo>
                <a:lnTo>
                  <a:pt x="38100" y="6507480"/>
                </a:lnTo>
                <a:lnTo>
                  <a:pt x="62483" y="6548628"/>
                </a:lnTo>
                <a:lnTo>
                  <a:pt x="102107" y="6597396"/>
                </a:lnTo>
                <a:lnTo>
                  <a:pt x="124967" y="6617208"/>
                </a:lnTo>
                <a:lnTo>
                  <a:pt x="137159" y="6627876"/>
                </a:lnTo>
                <a:lnTo>
                  <a:pt x="150876" y="6637020"/>
                </a:lnTo>
                <a:lnTo>
                  <a:pt x="164591" y="6644640"/>
                </a:lnTo>
                <a:lnTo>
                  <a:pt x="178307" y="6653783"/>
                </a:lnTo>
                <a:lnTo>
                  <a:pt x="192024" y="6659880"/>
                </a:lnTo>
                <a:lnTo>
                  <a:pt x="205740" y="6667499"/>
                </a:lnTo>
                <a:lnTo>
                  <a:pt x="220980" y="6672072"/>
                </a:lnTo>
                <a:lnTo>
                  <a:pt x="236220" y="6678167"/>
                </a:lnTo>
                <a:lnTo>
                  <a:pt x="251459" y="6682740"/>
                </a:lnTo>
                <a:lnTo>
                  <a:pt x="268224" y="6685788"/>
                </a:lnTo>
                <a:lnTo>
                  <a:pt x="283463" y="6688836"/>
                </a:lnTo>
                <a:lnTo>
                  <a:pt x="316991" y="6691883"/>
                </a:lnTo>
                <a:lnTo>
                  <a:pt x="8753857" y="6691883"/>
                </a:lnTo>
                <a:lnTo>
                  <a:pt x="8737092" y="6694932"/>
                </a:lnTo>
                <a:lnTo>
                  <a:pt x="8721852" y="6696456"/>
                </a:lnTo>
                <a:lnTo>
                  <a:pt x="8686800" y="6699504"/>
                </a:lnTo>
                <a:close/>
              </a:path>
              <a:path w="9020810" h="6699884">
                <a:moveTo>
                  <a:pt x="8753857" y="6691883"/>
                </a:moveTo>
                <a:lnTo>
                  <a:pt x="8703564" y="6691883"/>
                </a:lnTo>
                <a:lnTo>
                  <a:pt x="8737092" y="6688836"/>
                </a:lnTo>
                <a:lnTo>
                  <a:pt x="8752332" y="6685788"/>
                </a:lnTo>
                <a:lnTo>
                  <a:pt x="8769096" y="6682740"/>
                </a:lnTo>
                <a:lnTo>
                  <a:pt x="8784336" y="6678167"/>
                </a:lnTo>
                <a:lnTo>
                  <a:pt x="8799576" y="6672072"/>
                </a:lnTo>
                <a:lnTo>
                  <a:pt x="8814816" y="6667499"/>
                </a:lnTo>
                <a:lnTo>
                  <a:pt x="8828532" y="6659880"/>
                </a:lnTo>
                <a:lnTo>
                  <a:pt x="8842248" y="6653783"/>
                </a:lnTo>
                <a:lnTo>
                  <a:pt x="8855964" y="6644640"/>
                </a:lnTo>
                <a:lnTo>
                  <a:pt x="8895588" y="6617208"/>
                </a:lnTo>
                <a:lnTo>
                  <a:pt x="8939784" y="6573012"/>
                </a:lnTo>
                <a:lnTo>
                  <a:pt x="8967216" y="6534912"/>
                </a:lnTo>
                <a:lnTo>
                  <a:pt x="8980932" y="6507480"/>
                </a:lnTo>
                <a:lnTo>
                  <a:pt x="8988552" y="6493764"/>
                </a:lnTo>
                <a:lnTo>
                  <a:pt x="8994648" y="6478524"/>
                </a:lnTo>
                <a:lnTo>
                  <a:pt x="9003792" y="6448044"/>
                </a:lnTo>
                <a:lnTo>
                  <a:pt x="9006840" y="6431280"/>
                </a:lnTo>
                <a:lnTo>
                  <a:pt x="9009888" y="6416040"/>
                </a:lnTo>
                <a:lnTo>
                  <a:pt x="9014460" y="6365748"/>
                </a:lnTo>
                <a:lnTo>
                  <a:pt x="9014460" y="333756"/>
                </a:lnTo>
                <a:lnTo>
                  <a:pt x="9009888" y="283464"/>
                </a:lnTo>
                <a:lnTo>
                  <a:pt x="9006840" y="268223"/>
                </a:lnTo>
                <a:lnTo>
                  <a:pt x="9003792" y="251460"/>
                </a:lnTo>
                <a:lnTo>
                  <a:pt x="8994648" y="220979"/>
                </a:lnTo>
                <a:lnTo>
                  <a:pt x="8988552" y="205739"/>
                </a:lnTo>
                <a:lnTo>
                  <a:pt x="8980932" y="192023"/>
                </a:lnTo>
                <a:lnTo>
                  <a:pt x="8974836" y="178308"/>
                </a:lnTo>
                <a:lnTo>
                  <a:pt x="8967216" y="164591"/>
                </a:lnTo>
                <a:lnTo>
                  <a:pt x="8948928" y="137160"/>
                </a:lnTo>
                <a:lnTo>
                  <a:pt x="8939784" y="124968"/>
                </a:lnTo>
                <a:lnTo>
                  <a:pt x="8929116" y="114300"/>
                </a:lnTo>
                <a:lnTo>
                  <a:pt x="8918448" y="102108"/>
                </a:lnTo>
                <a:lnTo>
                  <a:pt x="8906256" y="91439"/>
                </a:lnTo>
                <a:lnTo>
                  <a:pt x="8895588" y="80771"/>
                </a:lnTo>
                <a:lnTo>
                  <a:pt x="8881872" y="71628"/>
                </a:lnTo>
                <a:lnTo>
                  <a:pt x="8869680" y="62483"/>
                </a:lnTo>
                <a:lnTo>
                  <a:pt x="8855964" y="53339"/>
                </a:lnTo>
                <a:lnTo>
                  <a:pt x="8842248" y="45719"/>
                </a:lnTo>
                <a:lnTo>
                  <a:pt x="8828532" y="39624"/>
                </a:lnTo>
                <a:lnTo>
                  <a:pt x="8814816" y="32004"/>
                </a:lnTo>
                <a:lnTo>
                  <a:pt x="8799576" y="25907"/>
                </a:lnTo>
                <a:lnTo>
                  <a:pt x="8769096" y="16763"/>
                </a:lnTo>
                <a:lnTo>
                  <a:pt x="8752332" y="13715"/>
                </a:lnTo>
                <a:lnTo>
                  <a:pt x="8737092" y="10667"/>
                </a:lnTo>
                <a:lnTo>
                  <a:pt x="8720328" y="7619"/>
                </a:lnTo>
                <a:lnTo>
                  <a:pt x="8703564" y="7619"/>
                </a:lnTo>
                <a:lnTo>
                  <a:pt x="8686800" y="6095"/>
                </a:lnTo>
                <a:lnTo>
                  <a:pt x="8745474" y="6095"/>
                </a:lnTo>
                <a:lnTo>
                  <a:pt x="8770620" y="10667"/>
                </a:lnTo>
                <a:lnTo>
                  <a:pt x="8816339" y="25907"/>
                </a:lnTo>
                <a:lnTo>
                  <a:pt x="8872728" y="56387"/>
                </a:lnTo>
                <a:lnTo>
                  <a:pt x="8886444" y="67056"/>
                </a:lnTo>
                <a:lnTo>
                  <a:pt x="8898636" y="76200"/>
                </a:lnTo>
                <a:lnTo>
                  <a:pt x="8944356" y="121919"/>
                </a:lnTo>
                <a:lnTo>
                  <a:pt x="8971788" y="160019"/>
                </a:lnTo>
                <a:lnTo>
                  <a:pt x="8979408" y="175260"/>
                </a:lnTo>
                <a:lnTo>
                  <a:pt x="8987028" y="188975"/>
                </a:lnTo>
                <a:lnTo>
                  <a:pt x="8994648" y="204216"/>
                </a:lnTo>
                <a:lnTo>
                  <a:pt x="8999220" y="219456"/>
                </a:lnTo>
                <a:lnTo>
                  <a:pt x="9005316" y="234695"/>
                </a:lnTo>
                <a:lnTo>
                  <a:pt x="9009888" y="249935"/>
                </a:lnTo>
                <a:lnTo>
                  <a:pt x="9012936" y="266700"/>
                </a:lnTo>
                <a:lnTo>
                  <a:pt x="9015984" y="281939"/>
                </a:lnTo>
                <a:lnTo>
                  <a:pt x="9019032" y="298704"/>
                </a:lnTo>
                <a:lnTo>
                  <a:pt x="9019159" y="316991"/>
                </a:lnTo>
                <a:lnTo>
                  <a:pt x="9020556" y="333756"/>
                </a:lnTo>
                <a:lnTo>
                  <a:pt x="9020556" y="6365748"/>
                </a:lnTo>
                <a:lnTo>
                  <a:pt x="9019032" y="6382512"/>
                </a:lnTo>
                <a:lnTo>
                  <a:pt x="9019032" y="6399276"/>
                </a:lnTo>
                <a:lnTo>
                  <a:pt x="9009888" y="6449567"/>
                </a:lnTo>
                <a:lnTo>
                  <a:pt x="9005316" y="6464808"/>
                </a:lnTo>
                <a:lnTo>
                  <a:pt x="8999220" y="6480048"/>
                </a:lnTo>
                <a:lnTo>
                  <a:pt x="8994648" y="6495288"/>
                </a:lnTo>
                <a:lnTo>
                  <a:pt x="8971788" y="6537960"/>
                </a:lnTo>
                <a:lnTo>
                  <a:pt x="8944356" y="6577583"/>
                </a:lnTo>
                <a:lnTo>
                  <a:pt x="8898636" y="6623304"/>
                </a:lnTo>
                <a:lnTo>
                  <a:pt x="8872728" y="6641592"/>
                </a:lnTo>
                <a:lnTo>
                  <a:pt x="8860536" y="6650736"/>
                </a:lnTo>
                <a:lnTo>
                  <a:pt x="8845296" y="6658356"/>
                </a:lnTo>
                <a:lnTo>
                  <a:pt x="8831580" y="6665976"/>
                </a:lnTo>
                <a:lnTo>
                  <a:pt x="8785860" y="6684264"/>
                </a:lnTo>
                <a:lnTo>
                  <a:pt x="8770620" y="6688836"/>
                </a:lnTo>
                <a:lnTo>
                  <a:pt x="8753857" y="6691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521208" y="1854708"/>
            <a:ext cx="9020810" cy="120650"/>
          </a:xfrm>
          <a:custGeom>
            <a:avLst/>
            <a:gdLst/>
            <a:ahLst/>
            <a:cxnLst/>
            <a:rect l="l" t="t" r="r" b="b"/>
            <a:pathLst>
              <a:path w="9020810" h="120650">
                <a:moveTo>
                  <a:pt x="9020556" y="120396"/>
                </a:moveTo>
                <a:lnTo>
                  <a:pt x="0" y="120396"/>
                </a:lnTo>
                <a:lnTo>
                  <a:pt x="0" y="0"/>
                </a:lnTo>
                <a:lnTo>
                  <a:pt x="9020556" y="0"/>
                </a:lnTo>
                <a:lnTo>
                  <a:pt x="9020556" y="120396"/>
                </a:lnTo>
                <a:close/>
              </a:path>
            </a:pathLst>
          </a:custGeom>
          <a:solidFill>
            <a:srgbClr val="E6B1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521208" y="3435096"/>
            <a:ext cx="9020810" cy="109855"/>
          </a:xfrm>
          <a:custGeom>
            <a:avLst/>
            <a:gdLst/>
            <a:ahLst/>
            <a:cxnLst/>
            <a:rect l="l" t="t" r="r" b="b"/>
            <a:pathLst>
              <a:path w="9020810" h="109854">
                <a:moveTo>
                  <a:pt x="9020556" y="109727"/>
                </a:moveTo>
                <a:lnTo>
                  <a:pt x="0" y="109727"/>
                </a:lnTo>
                <a:lnTo>
                  <a:pt x="0" y="0"/>
                </a:lnTo>
                <a:lnTo>
                  <a:pt x="9020556" y="0"/>
                </a:lnTo>
                <a:lnTo>
                  <a:pt x="9020556" y="109727"/>
                </a:lnTo>
                <a:close/>
              </a:path>
            </a:pathLst>
          </a:custGeom>
          <a:solidFill>
            <a:srgbClr val="9083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6381" y="1975104"/>
            <a:ext cx="9025636" cy="1460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-95" dirty="0"/>
              <a:t>Dr. Adla Padma</a:t>
            </a:r>
            <a:endParaRPr spc="-5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30" dirty="0"/>
              <a:t>8/1/2024</a:t>
            </a:r>
            <a:endParaRPr spc="3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 panose="020B0603020102020204"/>
                <a:cs typeface="Franklin Gothic Medium" panose="020B0603020102020204"/>
              </a:defRPr>
            </a:lvl1pPr>
          </a:lstStyle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-95" dirty="0"/>
              <a:t>Dr. Adla Padma</a:t>
            </a:r>
            <a:endParaRPr spc="-5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30" dirty="0"/>
              <a:t>8/1/2024</a:t>
            </a:r>
            <a:endParaRPr spc="3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 panose="020B0603020102020204"/>
                <a:cs typeface="Franklin Gothic Medium" panose="020B0603020102020204"/>
              </a:defRPr>
            </a:lvl1pPr>
          </a:lstStyle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35766" y="1778042"/>
            <a:ext cx="3593465" cy="4317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7867" y="1599640"/>
            <a:ext cx="3647440" cy="514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-95" dirty="0"/>
              <a:t>Dr. Adla Padma</a:t>
            </a:r>
            <a:endParaRPr spc="-5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30" dirty="0"/>
              <a:t>8/1/2024</a:t>
            </a:r>
            <a:endParaRPr spc="3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 panose="020B0603020102020204"/>
                <a:cs typeface="Franklin Gothic Medium" panose="020B0603020102020204"/>
              </a:defRPr>
            </a:lvl1pPr>
          </a:lstStyle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-95" dirty="0"/>
              <a:t>Dr. Adla Padma</a:t>
            </a:r>
            <a:endParaRPr spc="-5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30" dirty="0"/>
              <a:t>8/1/2024</a:t>
            </a:r>
            <a:endParaRPr spc="3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 panose="020B0603020102020204"/>
                <a:cs typeface="Franklin Gothic Medium" panose="020B0603020102020204"/>
              </a:defRPr>
            </a:lvl1pPr>
          </a:lstStyle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-95" dirty="0"/>
              <a:t>Dr. Adla Padma</a:t>
            </a:r>
            <a:endParaRPr spc="-5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30" dirty="0"/>
              <a:t>8/1/2024</a:t>
            </a:r>
            <a:endParaRPr spc="3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Franklin Gothic Medium" panose="020B0603020102020204"/>
                <a:cs typeface="Franklin Gothic Medium" panose="020B0603020102020204"/>
              </a:defRPr>
            </a:lvl1pPr>
          </a:lstStyle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8160" y="524256"/>
            <a:ext cx="9020810" cy="6699884"/>
          </a:xfrm>
          <a:custGeom>
            <a:avLst/>
            <a:gdLst/>
            <a:ahLst/>
            <a:cxnLst/>
            <a:rect l="l" t="t" r="r" b="b"/>
            <a:pathLst>
              <a:path w="9020810" h="6699884">
                <a:moveTo>
                  <a:pt x="8705088" y="6699504"/>
                </a:moveTo>
                <a:lnTo>
                  <a:pt x="316991" y="6699504"/>
                </a:lnTo>
                <a:lnTo>
                  <a:pt x="283464" y="6696456"/>
                </a:lnTo>
                <a:lnTo>
                  <a:pt x="219456" y="6679692"/>
                </a:lnTo>
                <a:lnTo>
                  <a:pt x="161543" y="6652260"/>
                </a:lnTo>
                <a:lnTo>
                  <a:pt x="121919" y="6623304"/>
                </a:lnTo>
                <a:lnTo>
                  <a:pt x="109727" y="6614160"/>
                </a:lnTo>
                <a:lnTo>
                  <a:pt x="76200" y="6579108"/>
                </a:lnTo>
                <a:lnTo>
                  <a:pt x="48767" y="6539483"/>
                </a:lnTo>
                <a:lnTo>
                  <a:pt x="15239" y="6466332"/>
                </a:lnTo>
                <a:lnTo>
                  <a:pt x="4571" y="6417564"/>
                </a:lnTo>
                <a:lnTo>
                  <a:pt x="0" y="6367272"/>
                </a:lnTo>
                <a:lnTo>
                  <a:pt x="0" y="333756"/>
                </a:lnTo>
                <a:lnTo>
                  <a:pt x="1650" y="315468"/>
                </a:lnTo>
                <a:lnTo>
                  <a:pt x="3047" y="298704"/>
                </a:lnTo>
                <a:lnTo>
                  <a:pt x="4571" y="281939"/>
                </a:lnTo>
                <a:lnTo>
                  <a:pt x="7619" y="266700"/>
                </a:lnTo>
                <a:lnTo>
                  <a:pt x="10667" y="249935"/>
                </a:lnTo>
                <a:lnTo>
                  <a:pt x="15239" y="234695"/>
                </a:lnTo>
                <a:lnTo>
                  <a:pt x="33527" y="188975"/>
                </a:lnTo>
                <a:lnTo>
                  <a:pt x="41147" y="175260"/>
                </a:lnTo>
                <a:lnTo>
                  <a:pt x="48767" y="160019"/>
                </a:lnTo>
                <a:lnTo>
                  <a:pt x="57911" y="147827"/>
                </a:lnTo>
                <a:lnTo>
                  <a:pt x="67055" y="134112"/>
                </a:lnTo>
                <a:lnTo>
                  <a:pt x="76200" y="121919"/>
                </a:lnTo>
                <a:lnTo>
                  <a:pt x="121919" y="76200"/>
                </a:lnTo>
                <a:lnTo>
                  <a:pt x="161543" y="48767"/>
                </a:lnTo>
                <a:lnTo>
                  <a:pt x="204215" y="25907"/>
                </a:lnTo>
                <a:lnTo>
                  <a:pt x="249935" y="10667"/>
                </a:lnTo>
                <a:lnTo>
                  <a:pt x="300227" y="1524"/>
                </a:lnTo>
                <a:lnTo>
                  <a:pt x="316991" y="0"/>
                </a:lnTo>
                <a:lnTo>
                  <a:pt x="8703563" y="0"/>
                </a:lnTo>
                <a:lnTo>
                  <a:pt x="8721852" y="1524"/>
                </a:lnTo>
                <a:lnTo>
                  <a:pt x="8738616" y="4571"/>
                </a:lnTo>
                <a:lnTo>
                  <a:pt x="8746236" y="6095"/>
                </a:lnTo>
                <a:lnTo>
                  <a:pt x="333756" y="6095"/>
                </a:lnTo>
                <a:lnTo>
                  <a:pt x="316991" y="7619"/>
                </a:lnTo>
                <a:lnTo>
                  <a:pt x="300227" y="7619"/>
                </a:lnTo>
                <a:lnTo>
                  <a:pt x="283464" y="10667"/>
                </a:lnTo>
                <a:lnTo>
                  <a:pt x="268223" y="13715"/>
                </a:lnTo>
                <a:lnTo>
                  <a:pt x="251460" y="16763"/>
                </a:lnTo>
                <a:lnTo>
                  <a:pt x="220979" y="25907"/>
                </a:lnTo>
                <a:lnTo>
                  <a:pt x="207264" y="32004"/>
                </a:lnTo>
                <a:lnTo>
                  <a:pt x="192023" y="38100"/>
                </a:lnTo>
                <a:lnTo>
                  <a:pt x="150875" y="62483"/>
                </a:lnTo>
                <a:lnTo>
                  <a:pt x="102108" y="102108"/>
                </a:lnTo>
                <a:lnTo>
                  <a:pt x="82295" y="124968"/>
                </a:lnTo>
                <a:lnTo>
                  <a:pt x="71627" y="137160"/>
                </a:lnTo>
                <a:lnTo>
                  <a:pt x="62483" y="150875"/>
                </a:lnTo>
                <a:lnTo>
                  <a:pt x="54863" y="164591"/>
                </a:lnTo>
                <a:lnTo>
                  <a:pt x="45719" y="176783"/>
                </a:lnTo>
                <a:lnTo>
                  <a:pt x="39623" y="192023"/>
                </a:lnTo>
                <a:lnTo>
                  <a:pt x="32003" y="205739"/>
                </a:lnTo>
                <a:lnTo>
                  <a:pt x="27431" y="220979"/>
                </a:lnTo>
                <a:lnTo>
                  <a:pt x="13715" y="266700"/>
                </a:lnTo>
                <a:lnTo>
                  <a:pt x="7619" y="316991"/>
                </a:lnTo>
                <a:lnTo>
                  <a:pt x="7619" y="6384036"/>
                </a:lnTo>
                <a:lnTo>
                  <a:pt x="13715" y="6432804"/>
                </a:lnTo>
                <a:lnTo>
                  <a:pt x="27431" y="6478524"/>
                </a:lnTo>
                <a:lnTo>
                  <a:pt x="32003" y="6493764"/>
                </a:lnTo>
                <a:lnTo>
                  <a:pt x="39623" y="6509004"/>
                </a:lnTo>
                <a:lnTo>
                  <a:pt x="45719" y="6522720"/>
                </a:lnTo>
                <a:lnTo>
                  <a:pt x="54863" y="6536436"/>
                </a:lnTo>
                <a:lnTo>
                  <a:pt x="80771" y="6574536"/>
                </a:lnTo>
                <a:lnTo>
                  <a:pt x="138683" y="6629399"/>
                </a:lnTo>
                <a:lnTo>
                  <a:pt x="192023" y="6661404"/>
                </a:lnTo>
                <a:lnTo>
                  <a:pt x="251460" y="6682740"/>
                </a:lnTo>
                <a:lnTo>
                  <a:pt x="316991" y="6693408"/>
                </a:lnTo>
                <a:lnTo>
                  <a:pt x="8753856" y="6693408"/>
                </a:lnTo>
                <a:lnTo>
                  <a:pt x="8738616" y="6696456"/>
                </a:lnTo>
                <a:lnTo>
                  <a:pt x="8705088" y="6699504"/>
                </a:lnTo>
                <a:close/>
              </a:path>
              <a:path w="9020810" h="6699884">
                <a:moveTo>
                  <a:pt x="8753856" y="6693408"/>
                </a:moveTo>
                <a:lnTo>
                  <a:pt x="8703563" y="6693408"/>
                </a:lnTo>
                <a:lnTo>
                  <a:pt x="8737092" y="6690360"/>
                </a:lnTo>
                <a:lnTo>
                  <a:pt x="8752332" y="6687312"/>
                </a:lnTo>
                <a:lnTo>
                  <a:pt x="8769096" y="6682740"/>
                </a:lnTo>
                <a:lnTo>
                  <a:pt x="8784336" y="6679692"/>
                </a:lnTo>
                <a:lnTo>
                  <a:pt x="8814816" y="6667499"/>
                </a:lnTo>
                <a:lnTo>
                  <a:pt x="8869680" y="6638544"/>
                </a:lnTo>
                <a:lnTo>
                  <a:pt x="8906256" y="6608064"/>
                </a:lnTo>
                <a:lnTo>
                  <a:pt x="8918447" y="6597396"/>
                </a:lnTo>
                <a:lnTo>
                  <a:pt x="8958072" y="6550151"/>
                </a:lnTo>
                <a:lnTo>
                  <a:pt x="8982456" y="6509004"/>
                </a:lnTo>
                <a:lnTo>
                  <a:pt x="8988552" y="6493764"/>
                </a:lnTo>
                <a:lnTo>
                  <a:pt x="8994647" y="6480048"/>
                </a:lnTo>
                <a:lnTo>
                  <a:pt x="8999220" y="6464808"/>
                </a:lnTo>
                <a:lnTo>
                  <a:pt x="9003792" y="6448044"/>
                </a:lnTo>
                <a:lnTo>
                  <a:pt x="9006840" y="6432804"/>
                </a:lnTo>
                <a:lnTo>
                  <a:pt x="9009888" y="6416040"/>
                </a:lnTo>
                <a:lnTo>
                  <a:pt x="9012936" y="6400799"/>
                </a:lnTo>
                <a:lnTo>
                  <a:pt x="9012936" y="6384036"/>
                </a:lnTo>
                <a:lnTo>
                  <a:pt x="9014460" y="6367272"/>
                </a:lnTo>
                <a:lnTo>
                  <a:pt x="9014460" y="333756"/>
                </a:lnTo>
                <a:lnTo>
                  <a:pt x="9012936" y="316991"/>
                </a:lnTo>
                <a:lnTo>
                  <a:pt x="9012936" y="300227"/>
                </a:lnTo>
                <a:lnTo>
                  <a:pt x="9009888" y="283464"/>
                </a:lnTo>
                <a:lnTo>
                  <a:pt x="9006840" y="268223"/>
                </a:lnTo>
                <a:lnTo>
                  <a:pt x="9003792" y="251460"/>
                </a:lnTo>
                <a:lnTo>
                  <a:pt x="8994647" y="220979"/>
                </a:lnTo>
                <a:lnTo>
                  <a:pt x="8967216" y="164591"/>
                </a:lnTo>
                <a:lnTo>
                  <a:pt x="8939784" y="124968"/>
                </a:lnTo>
                <a:lnTo>
                  <a:pt x="8929116" y="114300"/>
                </a:lnTo>
                <a:lnTo>
                  <a:pt x="8918447" y="102108"/>
                </a:lnTo>
                <a:lnTo>
                  <a:pt x="8906256" y="91439"/>
                </a:lnTo>
                <a:lnTo>
                  <a:pt x="8895588" y="80771"/>
                </a:lnTo>
                <a:lnTo>
                  <a:pt x="8883396" y="71628"/>
                </a:lnTo>
                <a:lnTo>
                  <a:pt x="8855963" y="53339"/>
                </a:lnTo>
                <a:lnTo>
                  <a:pt x="8843772" y="45719"/>
                </a:lnTo>
                <a:lnTo>
                  <a:pt x="8828532" y="39624"/>
                </a:lnTo>
                <a:lnTo>
                  <a:pt x="8814816" y="32004"/>
                </a:lnTo>
                <a:lnTo>
                  <a:pt x="8799576" y="25907"/>
                </a:lnTo>
                <a:lnTo>
                  <a:pt x="8769096" y="16763"/>
                </a:lnTo>
                <a:lnTo>
                  <a:pt x="8753856" y="13715"/>
                </a:lnTo>
                <a:lnTo>
                  <a:pt x="8720328" y="7619"/>
                </a:lnTo>
                <a:lnTo>
                  <a:pt x="8703563" y="7619"/>
                </a:lnTo>
                <a:lnTo>
                  <a:pt x="8686800" y="6095"/>
                </a:lnTo>
                <a:lnTo>
                  <a:pt x="8746236" y="6095"/>
                </a:lnTo>
                <a:lnTo>
                  <a:pt x="8753856" y="7619"/>
                </a:lnTo>
                <a:lnTo>
                  <a:pt x="8770620" y="10667"/>
                </a:lnTo>
                <a:lnTo>
                  <a:pt x="8801100" y="19811"/>
                </a:lnTo>
                <a:lnTo>
                  <a:pt x="8816340" y="25907"/>
                </a:lnTo>
                <a:lnTo>
                  <a:pt x="8831580" y="33528"/>
                </a:lnTo>
                <a:lnTo>
                  <a:pt x="8845296" y="41148"/>
                </a:lnTo>
                <a:lnTo>
                  <a:pt x="8860536" y="48767"/>
                </a:lnTo>
                <a:lnTo>
                  <a:pt x="8872728" y="56387"/>
                </a:lnTo>
                <a:lnTo>
                  <a:pt x="8886444" y="67056"/>
                </a:lnTo>
                <a:lnTo>
                  <a:pt x="8898636" y="76200"/>
                </a:lnTo>
                <a:lnTo>
                  <a:pt x="8944356" y="121919"/>
                </a:lnTo>
                <a:lnTo>
                  <a:pt x="8971788" y="160019"/>
                </a:lnTo>
                <a:lnTo>
                  <a:pt x="8979408" y="175260"/>
                </a:lnTo>
                <a:lnTo>
                  <a:pt x="8987028" y="188975"/>
                </a:lnTo>
                <a:lnTo>
                  <a:pt x="8994647" y="204216"/>
                </a:lnTo>
                <a:lnTo>
                  <a:pt x="9000744" y="219456"/>
                </a:lnTo>
                <a:lnTo>
                  <a:pt x="9009888" y="249935"/>
                </a:lnTo>
                <a:lnTo>
                  <a:pt x="9012936" y="266700"/>
                </a:lnTo>
                <a:lnTo>
                  <a:pt x="9015984" y="281939"/>
                </a:lnTo>
                <a:lnTo>
                  <a:pt x="9019032" y="298704"/>
                </a:lnTo>
                <a:lnTo>
                  <a:pt x="9020556" y="315468"/>
                </a:lnTo>
                <a:lnTo>
                  <a:pt x="9020556" y="6384036"/>
                </a:lnTo>
                <a:lnTo>
                  <a:pt x="9012936" y="6434328"/>
                </a:lnTo>
                <a:lnTo>
                  <a:pt x="9000744" y="6481572"/>
                </a:lnTo>
                <a:lnTo>
                  <a:pt x="8987028" y="6512051"/>
                </a:lnTo>
                <a:lnTo>
                  <a:pt x="8980932" y="6525767"/>
                </a:lnTo>
                <a:lnTo>
                  <a:pt x="8971788" y="6539483"/>
                </a:lnTo>
                <a:lnTo>
                  <a:pt x="8964168" y="6553199"/>
                </a:lnTo>
                <a:lnTo>
                  <a:pt x="8953500" y="6566915"/>
                </a:lnTo>
                <a:lnTo>
                  <a:pt x="8944356" y="6579108"/>
                </a:lnTo>
                <a:lnTo>
                  <a:pt x="8933688" y="6591299"/>
                </a:lnTo>
                <a:lnTo>
                  <a:pt x="8910828" y="6614160"/>
                </a:lnTo>
                <a:lnTo>
                  <a:pt x="8898636" y="6623304"/>
                </a:lnTo>
                <a:lnTo>
                  <a:pt x="8886444" y="6633972"/>
                </a:lnTo>
                <a:lnTo>
                  <a:pt x="8846820" y="6659880"/>
                </a:lnTo>
                <a:lnTo>
                  <a:pt x="8801100" y="6679692"/>
                </a:lnTo>
                <a:lnTo>
                  <a:pt x="8770620" y="6688836"/>
                </a:lnTo>
                <a:lnTo>
                  <a:pt x="8753856" y="6693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2511" y="860545"/>
            <a:ext cx="8273377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4580" y="1736046"/>
            <a:ext cx="4921884" cy="4405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450333" y="6744796"/>
            <a:ext cx="2619375" cy="229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-95" dirty="0"/>
              <a:t>Dr. Adla Padma</a:t>
            </a:r>
            <a:endParaRPr spc="-5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332713" y="6773800"/>
            <a:ext cx="694054" cy="229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696464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530"/>
              </a:lnSpc>
            </a:pPr>
            <a:r>
              <a:rPr spc="30" dirty="0"/>
              <a:t>8/1/2024</a:t>
            </a:r>
            <a:endParaRPr spc="3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88889" y="6785564"/>
            <a:ext cx="282575" cy="227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Franklin Gothic Medium" panose="020B0603020102020204"/>
                <a:cs typeface="Franklin Gothic Medium" panose="020B0603020102020204"/>
              </a:defRPr>
            </a:lvl1pPr>
          </a:lstStyle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tags" Target="../tags/tag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tags" Target="../tags/tag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tags" Target="../tags/tag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tags" Target="../tags/tag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tags" Target="../tags/tag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tags" Target="../tags/tag2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tags" Target="../tags/tag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3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820" y="860425"/>
            <a:ext cx="5654040" cy="1846580"/>
          </a:xfrm>
        </p:spPr>
        <p:txBody>
          <a:bodyPr wrap="square"/>
          <a:p>
            <a:r>
              <a:rPr lang="en-IN" altLang="en-US">
                <a:solidFill>
                  <a:srgbClr val="FF0000"/>
                </a:solidFill>
              </a:rPr>
              <a:t>Module -1</a:t>
            </a:r>
            <a:br>
              <a:rPr lang="en-IN" altLang="en-US">
                <a:solidFill>
                  <a:srgbClr val="FF0000"/>
                </a:solidFill>
              </a:rPr>
            </a:br>
            <a:br>
              <a:rPr lang="en-IN" altLang="en-US">
                <a:solidFill>
                  <a:srgbClr val="FF0000"/>
                </a:solidFill>
              </a:rPr>
            </a:b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190" y="2310130"/>
            <a:ext cx="8512810" cy="2562860"/>
          </a:xfrm>
        </p:spPr>
        <p:txBody>
          <a:bodyPr wrap="square">
            <a:noAutofit/>
          </a:bodyPr>
          <a:p>
            <a:pPr algn="just"/>
            <a:r>
              <a:rPr lang="en-IN" altLang="en-US" dirty="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Part-2</a:t>
            </a:r>
            <a:endParaRPr lang="en-US" altLang="en-US" dirty="0">
              <a:solidFill>
                <a:schemeClr val="accent6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/>
            <a:endParaRPr lang="en-US" altLang="en-US" dirty="0">
              <a:solidFill>
                <a:schemeClr val="accent6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/>
            <a:r>
              <a:rPr lang="en-US" altLang="en-US" dirty="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Style sheets: Introduction CSS, Applying CSS to HTML, Selectors, Properties and Values, CSS Colors and Backgrounds, CSS Box Model, CSS Margins, Padding, and Borders, CSS Text and Font Properties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07" y="1145514"/>
            <a:ext cx="2611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I</a:t>
            </a:r>
            <a:r>
              <a:rPr spc="-250" dirty="0"/>
              <a:t>n</a:t>
            </a:r>
            <a:r>
              <a:rPr spc="-195" dirty="0"/>
              <a:t>l</a:t>
            </a:r>
            <a:r>
              <a:rPr spc="-195" dirty="0"/>
              <a:t>i</a:t>
            </a:r>
            <a:r>
              <a:rPr spc="-290" dirty="0"/>
              <a:t>n</a:t>
            </a:r>
            <a:r>
              <a:rPr spc="-145" dirty="0"/>
              <a:t>e</a:t>
            </a:r>
            <a:r>
              <a:rPr spc="-114" dirty="0"/>
              <a:t> </a:t>
            </a:r>
            <a:r>
              <a:rPr spc="-355" dirty="0"/>
              <a:t>S</a:t>
            </a:r>
            <a:r>
              <a:rPr spc="-100" dirty="0"/>
              <a:t>t</a:t>
            </a:r>
            <a:r>
              <a:rPr spc="-595" dirty="0"/>
              <a:t>y</a:t>
            </a:r>
            <a:r>
              <a:rPr spc="-155" dirty="0"/>
              <a:t>l</a:t>
            </a:r>
            <a:r>
              <a:rPr spc="-150" dirty="0"/>
              <a:t>e</a:t>
            </a:r>
            <a:r>
              <a:rPr spc="-375" dirty="0"/>
              <a:t>s</a:t>
            </a:r>
            <a:endParaRPr spc="-375" dirty="0"/>
          </a:p>
        </p:txBody>
      </p:sp>
      <p:sp>
        <p:nvSpPr>
          <p:cNvPr id="4" name="object 4"/>
          <p:cNvSpPr txBox="1"/>
          <p:nvPr/>
        </p:nvSpPr>
        <p:spPr>
          <a:xfrm>
            <a:off x="1450340" y="2905760"/>
            <a:ext cx="7554595" cy="26949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655" algn="l"/>
              </a:tabLst>
            </a:pPr>
            <a:r>
              <a:rPr sz="2600" spc="-3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00" spc="-260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y 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110" dirty="0">
                <a:latin typeface="Times New Roman" panose="02020603050405020304"/>
                <a:cs typeface="Times New Roman" panose="02020603050405020304"/>
              </a:rPr>
              <a:t>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99060" indent="-27495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5000"/>
              <a:buChar char="●"/>
              <a:tabLst>
                <a:tab pos="287655" algn="l"/>
              </a:tabLst>
            </a:pPr>
            <a:r>
              <a:rPr sz="2600" spc="-29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inline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styles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attribute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relevant </a:t>
            </a:r>
            <a:r>
              <a:rPr sz="2600" spc="-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tag.</a:t>
            </a:r>
            <a:r>
              <a:rPr sz="2600" spc="-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attribute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80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property.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1341120">
              <a:lnSpc>
                <a:spcPct val="100000"/>
              </a:lnSpc>
              <a:spcBef>
                <a:spcPts val="600"/>
              </a:spcBef>
            </a:pPr>
            <a:r>
              <a:rPr sz="2600" spc="2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6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2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600" spc="-1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600" spc="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;</a:t>
            </a:r>
            <a:r>
              <a:rPr sz="2600" spc="-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00" spc="-2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t: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0p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600" spc="2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  </a:t>
            </a:r>
            <a:r>
              <a:rPr sz="26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paragraph.&lt;/p&gt;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733044"/>
            <a:ext cx="9144000" cy="58963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>
              <a:lnSpc>
                <a:spcPts val="16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25068" y="647700"/>
            <a:ext cx="8209787" cy="59344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>
              <a:lnSpc>
                <a:spcPts val="16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1812" y="647700"/>
            <a:ext cx="8567927" cy="5829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>
              <a:lnSpc>
                <a:spcPts val="16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8505" y="706755"/>
            <a:ext cx="73317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CSS</a:t>
            </a:r>
            <a:r>
              <a:rPr sz="3600" spc="-90" dirty="0"/>
              <a:t> </a:t>
            </a:r>
            <a:r>
              <a:rPr sz="3600" dirty="0"/>
              <a:t>Grid</a:t>
            </a:r>
            <a:r>
              <a:rPr sz="3600" spc="-114" dirty="0"/>
              <a:t> </a:t>
            </a:r>
            <a:r>
              <a:rPr sz="3600" spc="-50" dirty="0"/>
              <a:t>Layout</a:t>
            </a:r>
            <a:r>
              <a:rPr sz="3600" spc="-85" dirty="0"/>
              <a:t> </a:t>
            </a:r>
            <a:r>
              <a:rPr sz="3600" spc="-20" dirty="0"/>
              <a:t>model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38592" y="1358946"/>
            <a:ext cx="8461375" cy="453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685" algn="just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offers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layout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system,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 with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columns,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making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easier</a:t>
            </a:r>
            <a:r>
              <a:rPr sz="2600" spc="8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8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design</a:t>
            </a:r>
            <a:r>
              <a:rPr sz="2600" spc="8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2600" spc="8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pages</a:t>
            </a:r>
            <a:r>
              <a:rPr sz="2600" spc="8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2600" spc="8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95" dirty="0">
                <a:latin typeface="Times New Roman" panose="02020603050405020304"/>
                <a:cs typeface="Times New Roman" panose="02020603050405020304"/>
              </a:rPr>
              <a:t>having</a:t>
            </a:r>
            <a:r>
              <a:rPr sz="2600" spc="8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8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600" spc="89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floats</a:t>
            </a:r>
            <a:r>
              <a:rPr sz="2600" spc="9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positioning.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5080" indent="-273685" algn="just">
              <a:lnSpc>
                <a:spcPct val="99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7020" algn="l"/>
              </a:tabLst>
            </a:pPr>
            <a:r>
              <a:rPr sz="2600" b="1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b="1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Container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26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6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6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several</a:t>
            </a:r>
            <a:r>
              <a:rPr sz="26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elements,</a:t>
            </a:r>
            <a:r>
              <a:rPr sz="26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6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turn</a:t>
            </a:r>
            <a:r>
              <a:rPr sz="26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6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items.</a:t>
            </a:r>
            <a:r>
              <a:rPr sz="26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6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26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6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grid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formatting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context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children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4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setting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container.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5080" indent="-273685" algn="just">
              <a:lnSpc>
                <a:spcPct val="99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7020" algn="l"/>
              </a:tabLst>
            </a:pPr>
            <a:r>
              <a:rPr sz="2600" b="1" spc="-25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b="1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Items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container's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elements.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components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layout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4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6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aligned.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items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possible,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allowing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adaptable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dynamic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arrangements.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44896" y="5844539"/>
            <a:ext cx="3521964" cy="111251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>
              <a:lnSpc>
                <a:spcPts val="16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8505" y="706755"/>
            <a:ext cx="759333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CSS</a:t>
            </a:r>
            <a:r>
              <a:rPr sz="3600" spc="-90" dirty="0"/>
              <a:t> </a:t>
            </a:r>
            <a:r>
              <a:rPr sz="3600" dirty="0"/>
              <a:t>Grid</a:t>
            </a:r>
            <a:r>
              <a:rPr sz="3600" spc="-114" dirty="0"/>
              <a:t> </a:t>
            </a:r>
            <a:r>
              <a:rPr sz="3600" spc="-50" dirty="0"/>
              <a:t>Layout</a:t>
            </a:r>
            <a:r>
              <a:rPr sz="3600" spc="-85" dirty="0"/>
              <a:t> </a:t>
            </a:r>
            <a:r>
              <a:rPr sz="3600" spc="-20" dirty="0"/>
              <a:t>model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38505" y="2208530"/>
            <a:ext cx="8460740" cy="3330575"/>
          </a:xfrm>
          <a:prstGeom prst="rect">
            <a:avLst/>
          </a:prstGeom>
        </p:spPr>
        <p:txBody>
          <a:bodyPr vert="horz" wrap="square" lIns="0" tIns="81915" rIns="0" bIns="0" rtlCol="0">
            <a:noAutofit/>
          </a:bodyPr>
          <a:lstStyle/>
          <a:p>
            <a:pPr marL="286385" indent="-273685">
              <a:lnSpc>
                <a:spcPct val="100000"/>
              </a:lnSpc>
              <a:spcBef>
                <a:spcPts val="64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Adjust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properties: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500"/>
              </a:spcBef>
              <a:buClr>
                <a:srgbClr val="9A2D1F"/>
              </a:buClr>
              <a:buSzPct val="85000"/>
              <a:buFont typeface="Times New Roman" panose="02020603050405020304"/>
              <a:buChar char="●"/>
              <a:tabLst>
                <a:tab pos="56070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400" spc="-1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column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px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5000"/>
              <a:buFont typeface="Times New Roman" panose="02020603050405020304"/>
              <a:buChar char="●"/>
              <a:tabLst>
                <a:tab pos="56070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row-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400" spc="-1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row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px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070" marR="5080" lvl="1" indent="-227965">
              <a:lnSpc>
                <a:spcPts val="2810"/>
              </a:lnSpc>
              <a:spcBef>
                <a:spcPts val="560"/>
              </a:spcBef>
              <a:buClr>
                <a:srgbClr val="9A2D1F"/>
              </a:buClr>
              <a:buSzPct val="85000"/>
              <a:buFont typeface="Times New Roman" panose="02020603050405020304"/>
              <a:buChar char="●"/>
              <a:tabLst>
                <a:tab pos="56134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400" b="1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shorthand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row-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and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properties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48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600" b="1" spc="-75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Lines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425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lines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254" dirty="0">
                <a:latin typeface="Times New Roman" panose="02020603050405020304"/>
                <a:cs typeface="Times New Roman" panose="02020603050405020304"/>
              </a:rPr>
              <a:t>column</a:t>
            </a:r>
            <a:r>
              <a:rPr sz="2400" i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10" dirty="0">
                <a:latin typeface="Times New Roman" panose="02020603050405020304"/>
                <a:cs typeface="Times New Roman" panose="02020603050405020304"/>
              </a:rPr>
              <a:t>lines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400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lines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345" dirty="0">
                <a:latin typeface="Times New Roman" panose="02020603050405020304"/>
                <a:cs typeface="Times New Roman" panose="02020603050405020304"/>
              </a:rPr>
              <a:t>row</a:t>
            </a:r>
            <a:r>
              <a:rPr sz="2400" i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10" dirty="0">
                <a:latin typeface="Times New Roman" panose="02020603050405020304"/>
                <a:cs typeface="Times New Roman" panose="02020603050405020304"/>
              </a:rPr>
              <a:t>lines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405"/>
              </a:spcBef>
              <a:buClr>
                <a:srgbClr val="9A2D1F"/>
              </a:buClr>
              <a:buSzPct val="85000"/>
              <a:buFont typeface="Times New Roman" panose="02020603050405020304"/>
              <a:buChar char="●"/>
              <a:tabLst>
                <a:tab pos="56070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grid-column-</a:t>
            </a:r>
            <a:r>
              <a:rPr sz="2400" b="1" spc="-30" dirty="0">
                <a:latin typeface="Times New Roman" panose="02020603050405020304"/>
                <a:cs typeface="Times New Roman" panose="02020603050405020304"/>
              </a:rPr>
              <a:t>start,</a:t>
            </a:r>
            <a:r>
              <a:rPr sz="2400" b="1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grid-column-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end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5000"/>
              <a:buFont typeface="Times New Roman" panose="02020603050405020304"/>
              <a:buChar char="●"/>
              <a:tabLst>
                <a:tab pos="56070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grid-row-</a:t>
            </a:r>
            <a:r>
              <a:rPr sz="2400" b="1" spc="-30" dirty="0">
                <a:latin typeface="Times New Roman" panose="02020603050405020304"/>
                <a:cs typeface="Times New Roman" panose="02020603050405020304"/>
              </a:rPr>
              <a:t>start,</a:t>
            </a:r>
            <a:r>
              <a:rPr sz="2400" b="1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grid-row-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end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>
              <a:lnSpc>
                <a:spcPts val="16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758190"/>
            <a:ext cx="770953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Grid</a:t>
            </a:r>
            <a:r>
              <a:rPr spc="-105" dirty="0"/>
              <a:t> </a:t>
            </a:r>
            <a:r>
              <a:rPr spc="-20" dirty="0"/>
              <a:t>Container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787400" y="1837055"/>
            <a:ext cx="8362315" cy="4664710"/>
          </a:xfrm>
          <a:prstGeom prst="rect">
            <a:avLst/>
          </a:prstGeom>
        </p:spPr>
        <p:txBody>
          <a:bodyPr vert="horz" wrap="square" lIns="0" tIns="60960" rIns="0" bIns="0" rtlCol="0">
            <a:noAutofit/>
          </a:bodyPr>
          <a:lstStyle/>
          <a:p>
            <a:pPr marL="286385" indent="-273685">
              <a:lnSpc>
                <a:spcPct val="100000"/>
              </a:lnSpc>
              <a:spcBef>
                <a:spcPts val="48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containers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consist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items,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placed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inside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rows.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>
              <a:lnSpc>
                <a:spcPts val="2520"/>
              </a:lnSpc>
              <a:spcBef>
                <a:spcPts val="77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grid-template-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-2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layout,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width</a:t>
            </a:r>
            <a:r>
              <a:rPr sz="24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column.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127000" indent="-274320">
              <a:lnSpc>
                <a:spcPts val="2520"/>
              </a:lnSpc>
              <a:spcBef>
                <a:spcPts val="74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grid-template-rows</a:t>
            </a:r>
            <a:r>
              <a:rPr sz="24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layout,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height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column.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28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justify-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400" b="1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b="1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align-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content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49860" marR="6454775" indent="-137795">
              <a:lnSpc>
                <a:spcPts val="2590"/>
              </a:lnSpc>
              <a:spcBef>
                <a:spcPts val="640"/>
              </a:spcBef>
            </a:pP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.grid-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display: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grid;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49860">
              <a:lnSpc>
                <a:spcPts val="2410"/>
              </a:lnSpc>
            </a:pP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template-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columns: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80px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200px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auto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40px;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735"/>
              </a:lnSpc>
            </a:pP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49860" marR="6454775" indent="-137795">
              <a:lnSpc>
                <a:spcPts val="2590"/>
              </a:lnSpc>
              <a:spcBef>
                <a:spcPts val="640"/>
              </a:spcBef>
            </a:pP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.grid-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display: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grid;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49860">
              <a:lnSpc>
                <a:spcPts val="2410"/>
              </a:lnSpc>
            </a:pP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template-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rows: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80px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200px;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735"/>
              </a:lnSpc>
            </a:pP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918" y="6785564"/>
            <a:ext cx="3409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120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758190"/>
            <a:ext cx="920559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Grid</a:t>
            </a:r>
            <a:r>
              <a:rPr spc="-105" dirty="0"/>
              <a:t> </a:t>
            </a:r>
            <a:r>
              <a:rPr spc="-100" dirty="0"/>
              <a:t>Item-</a:t>
            </a:r>
            <a:r>
              <a:rPr dirty="0"/>
              <a:t>Child</a:t>
            </a:r>
            <a:r>
              <a:rPr spc="-65" dirty="0"/>
              <a:t> </a:t>
            </a:r>
            <a:r>
              <a:rPr spc="-50" dirty="0"/>
              <a:t>Element(Items)</a:t>
            </a:r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787400" y="2480945"/>
            <a:ext cx="8378825" cy="348170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285750" marR="64135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column,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row,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items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span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rows.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269240" indent="-273685">
              <a:lnSpc>
                <a:spcPts val="3050"/>
              </a:lnSpc>
              <a:spcBef>
                <a:spcPts val="83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7020" algn="l"/>
              </a:tabLst>
            </a:pPr>
            <a:r>
              <a:rPr sz="2600" b="1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column</a:t>
            </a:r>
            <a:r>
              <a:rPr sz="2600" spc="-1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column(s)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place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item.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start,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end.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  <a:spcBef>
                <a:spcPts val="335"/>
              </a:spcBef>
            </a:pP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.item1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24180">
              <a:lnSpc>
                <a:spcPct val="100000"/>
              </a:lnSpc>
            </a:pP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column: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3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5;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5750" marR="5080" indent="-273685">
              <a:lnSpc>
                <a:spcPts val="3040"/>
              </a:lnSpc>
              <a:spcBef>
                <a:spcPts val="82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7020" algn="l"/>
              </a:tabLst>
            </a:pPr>
            <a:r>
              <a:rPr sz="2600" b="1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b="1" spc="-50" dirty="0">
                <a:latin typeface="Times New Roman" panose="02020603050405020304"/>
                <a:cs typeface="Times New Roman" panose="02020603050405020304"/>
              </a:rPr>
              <a:t>row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row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place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item.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start,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end.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  <a:spcBef>
                <a:spcPts val="335"/>
              </a:spcBef>
            </a:pP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.item1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24180">
              <a:lnSpc>
                <a:spcPct val="100000"/>
              </a:lnSpc>
            </a:pP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row: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3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4;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</a:pP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966" y="6785564"/>
            <a:ext cx="33528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121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758190"/>
            <a:ext cx="917194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Grid</a:t>
            </a:r>
            <a:r>
              <a:rPr spc="-204" dirty="0"/>
              <a:t> </a:t>
            </a:r>
            <a:r>
              <a:rPr spc="-45" dirty="0"/>
              <a:t>Item-</a:t>
            </a:r>
            <a:r>
              <a:rPr spc="-70" dirty="0"/>
              <a:t> </a:t>
            </a:r>
            <a:r>
              <a:rPr b="1" spc="-310" dirty="0">
                <a:latin typeface="Arial" panose="020B0604020202020204"/>
                <a:cs typeface="Arial" panose="020B0604020202020204"/>
              </a:rPr>
              <a:t>grid-</a:t>
            </a:r>
            <a:r>
              <a:rPr b="1" spc="-165" dirty="0">
                <a:latin typeface="Arial" panose="020B0604020202020204"/>
                <a:cs typeface="Arial" panose="020B0604020202020204"/>
              </a:rPr>
              <a:t>area</a:t>
            </a:r>
            <a:r>
              <a:rPr b="1" spc="-150" dirty="0">
                <a:latin typeface="Arial" panose="020B0604020202020204"/>
                <a:cs typeface="Arial" panose="020B0604020202020204"/>
              </a:rPr>
              <a:t> </a:t>
            </a:r>
            <a:r>
              <a:rPr b="1" spc="-310" dirty="0">
                <a:latin typeface="Arial" panose="020B0604020202020204"/>
                <a:cs typeface="Arial" panose="020B0604020202020204"/>
              </a:rPr>
              <a:t>Property</a:t>
            </a:r>
            <a:endParaRPr b="1" spc="-31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400" y="2056130"/>
            <a:ext cx="8201660" cy="2930525"/>
          </a:xfrm>
          <a:prstGeom prst="rect">
            <a:avLst/>
          </a:prstGeom>
        </p:spPr>
        <p:txBody>
          <a:bodyPr vert="horz" wrap="square" lIns="0" tIns="33020" rIns="0" bIns="0" rtlCol="0">
            <a:noAutofit/>
          </a:bodyPr>
          <a:lstStyle/>
          <a:p>
            <a:pPr marL="285750" marR="40005" indent="-273685">
              <a:lnSpc>
                <a:spcPts val="3050"/>
              </a:lnSpc>
              <a:spcBef>
                <a:spcPts val="26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7020" algn="l"/>
              </a:tabLst>
            </a:pPr>
            <a:r>
              <a:rPr sz="2600" b="1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b="1" spc="-114" dirty="0">
                <a:latin typeface="Times New Roman" panose="02020603050405020304"/>
                <a:cs typeface="Times New Roman" panose="02020603050405020304"/>
              </a:rPr>
              <a:t>area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shorthand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row-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start,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grid-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start,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row-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end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  <a:spcBef>
                <a:spcPts val="340"/>
              </a:spcBef>
            </a:pP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.item8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24180">
              <a:lnSpc>
                <a:spcPct val="100000"/>
              </a:lnSpc>
              <a:spcBef>
                <a:spcPts val="395"/>
              </a:spcBef>
            </a:pP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area: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3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3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3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6;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  <a:spcBef>
                <a:spcPts val="410"/>
              </a:spcBef>
            </a:pP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5750" marR="5080" indent="-273685">
              <a:lnSpc>
                <a:spcPct val="100000"/>
              </a:lnSpc>
              <a:spcBef>
                <a:spcPts val="56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Item8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row-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2,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row-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6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48840" y="4986020"/>
            <a:ext cx="6125210" cy="19507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665"/>
              </a:lnSpc>
            </a:pPr>
            <a:r>
              <a:rPr spc="-25" dirty="0"/>
              <a:t>12</a:t>
            </a:r>
            <a:r>
              <a:rPr spc="-25" dirty="0"/>
              <a:t>2</a:t>
            </a:r>
            <a:endParaRPr spc="-25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375" y="603250"/>
            <a:ext cx="88607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Grid</a:t>
            </a:r>
            <a:r>
              <a:rPr sz="3600" spc="-160" dirty="0"/>
              <a:t> </a:t>
            </a:r>
            <a:r>
              <a:rPr sz="3600" spc="-40" dirty="0"/>
              <a:t>Item-</a:t>
            </a:r>
            <a:r>
              <a:rPr sz="3600" spc="-60" dirty="0"/>
              <a:t> </a:t>
            </a:r>
            <a:r>
              <a:rPr sz="3600" b="1" spc="-210" dirty="0">
                <a:latin typeface="Arial" panose="020B0604020202020204"/>
                <a:cs typeface="Arial" panose="020B0604020202020204"/>
              </a:rPr>
              <a:t>Named</a:t>
            </a:r>
            <a:r>
              <a:rPr sz="3600" b="1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305" dirty="0">
                <a:latin typeface="Arial" panose="020B0604020202020204"/>
                <a:cs typeface="Arial" panose="020B0604020202020204"/>
              </a:rPr>
              <a:t>Grids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125" y="1774825"/>
            <a:ext cx="8350885" cy="5189220"/>
          </a:xfrm>
          <a:prstGeom prst="rect">
            <a:avLst/>
          </a:prstGeom>
        </p:spPr>
        <p:txBody>
          <a:bodyPr vert="horz" wrap="square" lIns="0" tIns="60960" rIns="0" bIns="0" rtlCol="0">
            <a:noAutofit/>
          </a:bodyPr>
          <a:lstStyle/>
          <a:p>
            <a:pPr marL="287020" marR="5080" indent="-274955">
              <a:lnSpc>
                <a:spcPts val="2520"/>
              </a:lnSpc>
              <a:spcBef>
                <a:spcPts val="48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702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400" b="1" spc="-65" dirty="0">
                <a:latin typeface="Times New Roman" panose="02020603050405020304"/>
                <a:cs typeface="Times New Roman" panose="02020603050405020304"/>
              </a:rPr>
              <a:t>area</a:t>
            </a:r>
            <a:r>
              <a:rPr sz="24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40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assign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names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items.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Named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items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referred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grid-template-</a:t>
            </a:r>
            <a:r>
              <a:rPr sz="2400" b="1" spc="-70" dirty="0">
                <a:latin typeface="Times New Roman" panose="02020603050405020304"/>
                <a:cs typeface="Times New Roman" panose="02020603050405020304"/>
              </a:rPr>
              <a:t>areas</a:t>
            </a:r>
            <a:r>
              <a:rPr sz="24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property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850900" indent="-274955">
              <a:lnSpc>
                <a:spcPts val="2590"/>
              </a:lnSpc>
              <a:spcBef>
                <a:spcPts val="62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Item1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gets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"myArea"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spans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five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five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layout: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760"/>
              </a:lnSpc>
              <a:spcBef>
                <a:spcPts val="275"/>
              </a:spcBef>
            </a:pP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item1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ts val="2385"/>
              </a:lnSpc>
            </a:pP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area: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myArea;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375"/>
              </a:lnSpc>
            </a:pP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375"/>
              </a:lnSpc>
            </a:pP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.grid-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ts val="2375"/>
              </a:lnSpc>
            </a:pP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template-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areas: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'myArea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myArea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myArea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myArea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myArea';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510"/>
              </a:lnSpc>
            </a:pP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7020" marR="464820" indent="-274955">
              <a:lnSpc>
                <a:spcPts val="2590"/>
              </a:lnSpc>
              <a:spcBef>
                <a:spcPts val="62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myArea"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span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five-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column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layout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(period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signs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represent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items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name.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510"/>
              </a:lnSpc>
              <a:spcBef>
                <a:spcPts val="115"/>
              </a:spcBef>
            </a:pP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.grid-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413385">
              <a:lnSpc>
                <a:spcPts val="2375"/>
              </a:lnSpc>
            </a:pP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template-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areas: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'myArea</a:t>
            </a:r>
            <a:r>
              <a:rPr sz="2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myArea</a:t>
            </a:r>
            <a:r>
              <a:rPr sz="2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8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8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.';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510"/>
              </a:lnSpc>
            </a:pP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665"/>
              </a:lnSpc>
            </a:pPr>
            <a:r>
              <a:rPr spc="-25" dirty="0"/>
              <a:t>12</a:t>
            </a:r>
            <a:r>
              <a:rPr spc="-25" dirty="0"/>
              <a:t>3</a:t>
            </a:r>
            <a:endParaRPr spc="-25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375" y="603250"/>
            <a:ext cx="801624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Grid</a:t>
            </a:r>
            <a:r>
              <a:rPr sz="3600" spc="-200" dirty="0"/>
              <a:t> </a:t>
            </a:r>
            <a:r>
              <a:rPr sz="3600" spc="-40" dirty="0"/>
              <a:t>Item-</a:t>
            </a:r>
            <a:r>
              <a:rPr sz="3600" spc="-55" dirty="0"/>
              <a:t> </a:t>
            </a:r>
            <a:r>
              <a:rPr sz="3600" b="1" spc="-285" dirty="0">
                <a:latin typeface="Arial" panose="020B0604020202020204"/>
                <a:cs typeface="Arial" panose="020B0604020202020204"/>
              </a:rPr>
              <a:t>Order</a:t>
            </a:r>
            <a:r>
              <a:rPr sz="3600" b="1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220" dirty="0">
                <a:latin typeface="Arial" panose="020B0604020202020204"/>
                <a:cs typeface="Arial" panose="020B0604020202020204"/>
              </a:rPr>
              <a:t>of</a:t>
            </a:r>
            <a:r>
              <a:rPr sz="3600" b="1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155" dirty="0">
                <a:latin typeface="Arial" panose="020B0604020202020204"/>
                <a:cs typeface="Arial" panose="020B0604020202020204"/>
              </a:rPr>
              <a:t>Items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125" y="1758315"/>
            <a:ext cx="4503420" cy="2703830"/>
          </a:xfrm>
          <a:prstGeom prst="rect">
            <a:avLst/>
          </a:prstGeom>
        </p:spPr>
        <p:txBody>
          <a:bodyPr vert="horz" wrap="square" lIns="0" tIns="88900" rIns="0" bIns="0" rtlCol="0">
            <a:no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.item1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area: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4;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.item2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area: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4;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.item3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area: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2;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.item4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area: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3;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.item5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area: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2;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.item6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area: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7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3;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87195" y="4732020"/>
            <a:ext cx="6333490" cy="19932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3966" y="6785564"/>
            <a:ext cx="3333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124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40" y="664845"/>
            <a:ext cx="4538980" cy="664210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M</a:t>
            </a:r>
            <a:r>
              <a:rPr spc="-250" dirty="0"/>
              <a:t>u</a:t>
            </a:r>
            <a:r>
              <a:rPr spc="-195" dirty="0"/>
              <a:t>l</a:t>
            </a:r>
            <a:r>
              <a:rPr spc="-100" dirty="0"/>
              <a:t>t</a:t>
            </a:r>
            <a:r>
              <a:rPr spc="-195" dirty="0"/>
              <a:t>i</a:t>
            </a:r>
            <a:r>
              <a:rPr spc="-290" dirty="0"/>
              <a:t>p</a:t>
            </a:r>
            <a:r>
              <a:rPr spc="-195" dirty="0"/>
              <a:t>l</a:t>
            </a:r>
            <a:r>
              <a:rPr spc="-145" dirty="0"/>
              <a:t>e</a:t>
            </a:r>
            <a:r>
              <a:rPr spc="-155" dirty="0"/>
              <a:t> </a:t>
            </a:r>
            <a:r>
              <a:rPr spc="-355" dirty="0"/>
              <a:t>S</a:t>
            </a:r>
            <a:r>
              <a:rPr spc="-100" dirty="0"/>
              <a:t>t</a:t>
            </a:r>
            <a:r>
              <a:rPr spc="-595" dirty="0"/>
              <a:t>y</a:t>
            </a:r>
            <a:r>
              <a:rPr spc="-155" dirty="0"/>
              <a:t>l</a:t>
            </a:r>
            <a:r>
              <a:rPr spc="-145" dirty="0"/>
              <a:t>e</a:t>
            </a:r>
            <a:r>
              <a:rPr spc="-155" dirty="0"/>
              <a:t> </a:t>
            </a:r>
            <a:r>
              <a:rPr spc="-395" dirty="0"/>
              <a:t>S</a:t>
            </a:r>
            <a:r>
              <a:rPr spc="-254" dirty="0"/>
              <a:t>h</a:t>
            </a:r>
            <a:r>
              <a:rPr spc="-150" dirty="0"/>
              <a:t>ee</a:t>
            </a:r>
            <a:r>
              <a:rPr spc="-100" dirty="0"/>
              <a:t>t</a:t>
            </a:r>
            <a:r>
              <a:rPr spc="-375" dirty="0"/>
              <a:t>s</a:t>
            </a:r>
            <a:endParaRPr spc="-375" dirty="0"/>
          </a:p>
        </p:txBody>
      </p:sp>
      <p:sp>
        <p:nvSpPr>
          <p:cNvPr id="4" name="object 4"/>
          <p:cNvSpPr txBox="1"/>
          <p:nvPr/>
        </p:nvSpPr>
        <p:spPr>
          <a:xfrm>
            <a:off x="1450314" y="1890752"/>
            <a:ext cx="7220584" cy="1689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Font typeface="Arial" panose="020B0604020202020204" pitchFamily="34" charset="0"/>
              <a:buChar char="•"/>
              <a:tabLst>
                <a:tab pos="287655" algn="l"/>
              </a:tabLst>
            </a:pP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properties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sheets,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inherited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110" dirty="0">
                <a:latin typeface="Times New Roman" panose="02020603050405020304"/>
                <a:cs typeface="Times New Roman" panose="02020603050405020304"/>
              </a:rPr>
              <a:t>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469265" indent="-457200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Font typeface="Arial" panose="020B0604020202020204" pitchFamily="34" charset="0"/>
              <a:buChar char="•"/>
              <a:tabLst>
                <a:tab pos="287655" algn="l"/>
              </a:tabLst>
            </a:pPr>
            <a:r>
              <a:rPr sz="2600" spc="-33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spc="-19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1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1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: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878" y="3495467"/>
            <a:ext cx="2541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2400" b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b="1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20" dirty="0">
                <a:latin typeface="Times New Roman" panose="02020603050405020304"/>
                <a:cs typeface="Times New Roman" panose="02020603050405020304"/>
              </a:rPr>
              <a:t>sheet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9639" y="3835908"/>
            <a:ext cx="2516505" cy="15240"/>
          </a:xfrm>
          <a:custGeom>
            <a:avLst/>
            <a:gdLst/>
            <a:ahLst/>
            <a:cxnLst/>
            <a:rect l="l" t="t" r="r" b="b"/>
            <a:pathLst>
              <a:path w="2516504" h="15239">
                <a:moveTo>
                  <a:pt x="2516124" y="15240"/>
                </a:moveTo>
                <a:lnTo>
                  <a:pt x="0" y="15240"/>
                </a:lnTo>
                <a:lnTo>
                  <a:pt x="0" y="0"/>
                </a:lnTo>
                <a:lnTo>
                  <a:pt x="2516124" y="0"/>
                </a:lnTo>
                <a:lnTo>
                  <a:pt x="2516124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16878" y="3861286"/>
            <a:ext cx="162623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h3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0000"/>
              </a:lnSpc>
            </a:pP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color:red;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22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; 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font-size:8pt;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2470" y="3571667"/>
            <a:ext cx="2501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Internal</a:t>
            </a:r>
            <a:r>
              <a:rPr sz="2400" b="1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20" dirty="0">
                <a:latin typeface="Times New Roman" panose="02020603050405020304"/>
                <a:cs typeface="Times New Roman" panose="02020603050405020304"/>
              </a:rPr>
              <a:t>sheet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5240" y="3912108"/>
            <a:ext cx="2475230" cy="15240"/>
          </a:xfrm>
          <a:custGeom>
            <a:avLst/>
            <a:gdLst/>
            <a:ahLst/>
            <a:cxnLst/>
            <a:rect l="l" t="t" r="r" b="b"/>
            <a:pathLst>
              <a:path w="2475229" h="15239">
                <a:moveTo>
                  <a:pt x="2474975" y="15240"/>
                </a:moveTo>
                <a:lnTo>
                  <a:pt x="0" y="15240"/>
                </a:lnTo>
                <a:lnTo>
                  <a:pt x="0" y="0"/>
                </a:lnTo>
                <a:lnTo>
                  <a:pt x="2474975" y="0"/>
                </a:lnTo>
                <a:lnTo>
                  <a:pt x="2474975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812470" y="3937486"/>
            <a:ext cx="17913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h3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0000"/>
              </a:lnSpc>
            </a:pP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text-align:right; </a:t>
            </a:r>
            <a:r>
              <a:rPr sz="2400" spc="-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font-size:20pt;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012862" y="3647867"/>
            <a:ext cx="215074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 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e 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2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 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color:red;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364490">
              <a:lnSpc>
                <a:spcPct val="100000"/>
              </a:lnSpc>
            </a:pPr>
            <a:r>
              <a:rPr sz="24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text-align:right; </a:t>
            </a:r>
            <a:r>
              <a:rPr sz="2400" spc="-5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font-size:20pt;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60" y="524256"/>
            <a:ext cx="9020810" cy="6699884"/>
          </a:xfrm>
          <a:custGeom>
            <a:avLst/>
            <a:gdLst/>
            <a:ahLst/>
            <a:cxnLst/>
            <a:rect l="l" t="t" r="r" b="b"/>
            <a:pathLst>
              <a:path w="9020810" h="6699884">
                <a:moveTo>
                  <a:pt x="8705088" y="6699504"/>
                </a:moveTo>
                <a:lnTo>
                  <a:pt x="316991" y="6699504"/>
                </a:lnTo>
                <a:lnTo>
                  <a:pt x="283464" y="6696456"/>
                </a:lnTo>
                <a:lnTo>
                  <a:pt x="219456" y="6679692"/>
                </a:lnTo>
                <a:lnTo>
                  <a:pt x="161543" y="6652260"/>
                </a:lnTo>
                <a:lnTo>
                  <a:pt x="121919" y="6623304"/>
                </a:lnTo>
                <a:lnTo>
                  <a:pt x="109727" y="6614160"/>
                </a:lnTo>
                <a:lnTo>
                  <a:pt x="76200" y="6579108"/>
                </a:lnTo>
                <a:lnTo>
                  <a:pt x="48767" y="6539483"/>
                </a:lnTo>
                <a:lnTo>
                  <a:pt x="15239" y="6466332"/>
                </a:lnTo>
                <a:lnTo>
                  <a:pt x="4571" y="6417564"/>
                </a:lnTo>
                <a:lnTo>
                  <a:pt x="0" y="6367272"/>
                </a:lnTo>
                <a:lnTo>
                  <a:pt x="0" y="333756"/>
                </a:lnTo>
                <a:lnTo>
                  <a:pt x="1523" y="316991"/>
                </a:lnTo>
                <a:lnTo>
                  <a:pt x="2920" y="300227"/>
                </a:lnTo>
                <a:lnTo>
                  <a:pt x="4571" y="281939"/>
                </a:lnTo>
                <a:lnTo>
                  <a:pt x="7619" y="266700"/>
                </a:lnTo>
                <a:lnTo>
                  <a:pt x="10667" y="249935"/>
                </a:lnTo>
                <a:lnTo>
                  <a:pt x="15239" y="234695"/>
                </a:lnTo>
                <a:lnTo>
                  <a:pt x="33527" y="188975"/>
                </a:lnTo>
                <a:lnTo>
                  <a:pt x="41147" y="175260"/>
                </a:lnTo>
                <a:lnTo>
                  <a:pt x="48767" y="160019"/>
                </a:lnTo>
                <a:lnTo>
                  <a:pt x="57911" y="147827"/>
                </a:lnTo>
                <a:lnTo>
                  <a:pt x="67055" y="134112"/>
                </a:lnTo>
                <a:lnTo>
                  <a:pt x="76200" y="121919"/>
                </a:lnTo>
                <a:lnTo>
                  <a:pt x="121919" y="76200"/>
                </a:lnTo>
                <a:lnTo>
                  <a:pt x="161543" y="48767"/>
                </a:lnTo>
                <a:lnTo>
                  <a:pt x="204215" y="25907"/>
                </a:lnTo>
                <a:lnTo>
                  <a:pt x="249935" y="10667"/>
                </a:lnTo>
                <a:lnTo>
                  <a:pt x="300227" y="1524"/>
                </a:lnTo>
                <a:lnTo>
                  <a:pt x="316991" y="0"/>
                </a:lnTo>
                <a:lnTo>
                  <a:pt x="8703563" y="0"/>
                </a:lnTo>
                <a:lnTo>
                  <a:pt x="8721852" y="1524"/>
                </a:lnTo>
                <a:lnTo>
                  <a:pt x="8738616" y="4571"/>
                </a:lnTo>
                <a:lnTo>
                  <a:pt x="8746236" y="6095"/>
                </a:lnTo>
                <a:lnTo>
                  <a:pt x="333756" y="6095"/>
                </a:lnTo>
                <a:lnTo>
                  <a:pt x="316991" y="7619"/>
                </a:lnTo>
                <a:lnTo>
                  <a:pt x="300227" y="7619"/>
                </a:lnTo>
                <a:lnTo>
                  <a:pt x="283464" y="10667"/>
                </a:lnTo>
                <a:lnTo>
                  <a:pt x="268223" y="13715"/>
                </a:lnTo>
                <a:lnTo>
                  <a:pt x="251460" y="16763"/>
                </a:lnTo>
                <a:lnTo>
                  <a:pt x="220979" y="25907"/>
                </a:lnTo>
                <a:lnTo>
                  <a:pt x="207264" y="32004"/>
                </a:lnTo>
                <a:lnTo>
                  <a:pt x="192023" y="38100"/>
                </a:lnTo>
                <a:lnTo>
                  <a:pt x="150875" y="62483"/>
                </a:lnTo>
                <a:lnTo>
                  <a:pt x="102108" y="102108"/>
                </a:lnTo>
                <a:lnTo>
                  <a:pt x="82295" y="124968"/>
                </a:lnTo>
                <a:lnTo>
                  <a:pt x="71627" y="137160"/>
                </a:lnTo>
                <a:lnTo>
                  <a:pt x="62483" y="150875"/>
                </a:lnTo>
                <a:lnTo>
                  <a:pt x="54863" y="164591"/>
                </a:lnTo>
                <a:lnTo>
                  <a:pt x="45719" y="176783"/>
                </a:lnTo>
                <a:lnTo>
                  <a:pt x="39623" y="192023"/>
                </a:lnTo>
                <a:lnTo>
                  <a:pt x="32003" y="205739"/>
                </a:lnTo>
                <a:lnTo>
                  <a:pt x="27431" y="220979"/>
                </a:lnTo>
                <a:lnTo>
                  <a:pt x="13715" y="266700"/>
                </a:lnTo>
                <a:lnTo>
                  <a:pt x="7619" y="316991"/>
                </a:lnTo>
                <a:lnTo>
                  <a:pt x="7619" y="6384036"/>
                </a:lnTo>
                <a:lnTo>
                  <a:pt x="13715" y="6432804"/>
                </a:lnTo>
                <a:lnTo>
                  <a:pt x="27431" y="6478524"/>
                </a:lnTo>
                <a:lnTo>
                  <a:pt x="32003" y="6493764"/>
                </a:lnTo>
                <a:lnTo>
                  <a:pt x="39623" y="6509004"/>
                </a:lnTo>
                <a:lnTo>
                  <a:pt x="45719" y="6522720"/>
                </a:lnTo>
                <a:lnTo>
                  <a:pt x="54863" y="6536436"/>
                </a:lnTo>
                <a:lnTo>
                  <a:pt x="80771" y="6574536"/>
                </a:lnTo>
                <a:lnTo>
                  <a:pt x="138683" y="6629399"/>
                </a:lnTo>
                <a:lnTo>
                  <a:pt x="192023" y="6661404"/>
                </a:lnTo>
                <a:lnTo>
                  <a:pt x="251460" y="6682740"/>
                </a:lnTo>
                <a:lnTo>
                  <a:pt x="316991" y="6693408"/>
                </a:lnTo>
                <a:lnTo>
                  <a:pt x="8753856" y="6693408"/>
                </a:lnTo>
                <a:lnTo>
                  <a:pt x="8738616" y="6696456"/>
                </a:lnTo>
                <a:lnTo>
                  <a:pt x="8705088" y="6699504"/>
                </a:lnTo>
                <a:close/>
              </a:path>
              <a:path w="9020810" h="6699884">
                <a:moveTo>
                  <a:pt x="8753856" y="6693408"/>
                </a:moveTo>
                <a:lnTo>
                  <a:pt x="8703563" y="6693408"/>
                </a:lnTo>
                <a:lnTo>
                  <a:pt x="8737092" y="6690360"/>
                </a:lnTo>
                <a:lnTo>
                  <a:pt x="8752332" y="6687312"/>
                </a:lnTo>
                <a:lnTo>
                  <a:pt x="8769096" y="6682740"/>
                </a:lnTo>
                <a:lnTo>
                  <a:pt x="8784336" y="6679692"/>
                </a:lnTo>
                <a:lnTo>
                  <a:pt x="8814816" y="6667499"/>
                </a:lnTo>
                <a:lnTo>
                  <a:pt x="8869680" y="6638544"/>
                </a:lnTo>
                <a:lnTo>
                  <a:pt x="8906256" y="6608064"/>
                </a:lnTo>
                <a:lnTo>
                  <a:pt x="8918447" y="6597396"/>
                </a:lnTo>
                <a:lnTo>
                  <a:pt x="8958072" y="6550151"/>
                </a:lnTo>
                <a:lnTo>
                  <a:pt x="8982456" y="6509004"/>
                </a:lnTo>
                <a:lnTo>
                  <a:pt x="8988552" y="6493764"/>
                </a:lnTo>
                <a:lnTo>
                  <a:pt x="8994647" y="6480048"/>
                </a:lnTo>
                <a:lnTo>
                  <a:pt x="8999220" y="6464808"/>
                </a:lnTo>
                <a:lnTo>
                  <a:pt x="9003792" y="6448044"/>
                </a:lnTo>
                <a:lnTo>
                  <a:pt x="9006840" y="6432804"/>
                </a:lnTo>
                <a:lnTo>
                  <a:pt x="9009888" y="6416040"/>
                </a:lnTo>
                <a:lnTo>
                  <a:pt x="9012936" y="6400799"/>
                </a:lnTo>
                <a:lnTo>
                  <a:pt x="9012936" y="6384036"/>
                </a:lnTo>
                <a:lnTo>
                  <a:pt x="9014460" y="6367272"/>
                </a:lnTo>
                <a:lnTo>
                  <a:pt x="9014460" y="333756"/>
                </a:lnTo>
                <a:lnTo>
                  <a:pt x="9012936" y="316991"/>
                </a:lnTo>
                <a:lnTo>
                  <a:pt x="9012936" y="300227"/>
                </a:lnTo>
                <a:lnTo>
                  <a:pt x="9009888" y="283464"/>
                </a:lnTo>
                <a:lnTo>
                  <a:pt x="9006840" y="268223"/>
                </a:lnTo>
                <a:lnTo>
                  <a:pt x="9003792" y="251460"/>
                </a:lnTo>
                <a:lnTo>
                  <a:pt x="8994647" y="220979"/>
                </a:lnTo>
                <a:lnTo>
                  <a:pt x="8967216" y="164591"/>
                </a:lnTo>
                <a:lnTo>
                  <a:pt x="8939784" y="124968"/>
                </a:lnTo>
                <a:lnTo>
                  <a:pt x="8929116" y="114300"/>
                </a:lnTo>
                <a:lnTo>
                  <a:pt x="8918447" y="102108"/>
                </a:lnTo>
                <a:lnTo>
                  <a:pt x="8906256" y="91439"/>
                </a:lnTo>
                <a:lnTo>
                  <a:pt x="8895588" y="80771"/>
                </a:lnTo>
                <a:lnTo>
                  <a:pt x="8883396" y="71628"/>
                </a:lnTo>
                <a:lnTo>
                  <a:pt x="8855963" y="53339"/>
                </a:lnTo>
                <a:lnTo>
                  <a:pt x="8843772" y="45719"/>
                </a:lnTo>
                <a:lnTo>
                  <a:pt x="8828532" y="39624"/>
                </a:lnTo>
                <a:lnTo>
                  <a:pt x="8814816" y="32004"/>
                </a:lnTo>
                <a:lnTo>
                  <a:pt x="8799576" y="25907"/>
                </a:lnTo>
                <a:lnTo>
                  <a:pt x="8769096" y="16763"/>
                </a:lnTo>
                <a:lnTo>
                  <a:pt x="8753856" y="13715"/>
                </a:lnTo>
                <a:lnTo>
                  <a:pt x="8720328" y="7619"/>
                </a:lnTo>
                <a:lnTo>
                  <a:pt x="8703563" y="7619"/>
                </a:lnTo>
                <a:lnTo>
                  <a:pt x="8686800" y="6095"/>
                </a:lnTo>
                <a:lnTo>
                  <a:pt x="8746236" y="6095"/>
                </a:lnTo>
                <a:lnTo>
                  <a:pt x="8753856" y="7619"/>
                </a:lnTo>
                <a:lnTo>
                  <a:pt x="8770620" y="10667"/>
                </a:lnTo>
                <a:lnTo>
                  <a:pt x="8801100" y="19811"/>
                </a:lnTo>
                <a:lnTo>
                  <a:pt x="8816340" y="25907"/>
                </a:lnTo>
                <a:lnTo>
                  <a:pt x="8831580" y="33528"/>
                </a:lnTo>
                <a:lnTo>
                  <a:pt x="8845296" y="41148"/>
                </a:lnTo>
                <a:lnTo>
                  <a:pt x="8860536" y="48767"/>
                </a:lnTo>
                <a:lnTo>
                  <a:pt x="8872728" y="56387"/>
                </a:lnTo>
                <a:lnTo>
                  <a:pt x="8886444" y="67056"/>
                </a:lnTo>
                <a:lnTo>
                  <a:pt x="8898636" y="76200"/>
                </a:lnTo>
                <a:lnTo>
                  <a:pt x="8944356" y="121919"/>
                </a:lnTo>
                <a:lnTo>
                  <a:pt x="8971788" y="160019"/>
                </a:lnTo>
                <a:lnTo>
                  <a:pt x="8979408" y="175260"/>
                </a:lnTo>
                <a:lnTo>
                  <a:pt x="8987028" y="188975"/>
                </a:lnTo>
                <a:lnTo>
                  <a:pt x="8994647" y="204216"/>
                </a:lnTo>
                <a:lnTo>
                  <a:pt x="9000744" y="219456"/>
                </a:lnTo>
                <a:lnTo>
                  <a:pt x="9009888" y="249935"/>
                </a:lnTo>
                <a:lnTo>
                  <a:pt x="9012936" y="266700"/>
                </a:lnTo>
                <a:lnTo>
                  <a:pt x="9015984" y="281939"/>
                </a:lnTo>
                <a:lnTo>
                  <a:pt x="9019032" y="298704"/>
                </a:lnTo>
                <a:lnTo>
                  <a:pt x="9020556" y="315468"/>
                </a:lnTo>
                <a:lnTo>
                  <a:pt x="9020556" y="6384036"/>
                </a:lnTo>
                <a:lnTo>
                  <a:pt x="9012936" y="6434328"/>
                </a:lnTo>
                <a:lnTo>
                  <a:pt x="9000744" y="6481572"/>
                </a:lnTo>
                <a:lnTo>
                  <a:pt x="8987028" y="6512051"/>
                </a:lnTo>
                <a:lnTo>
                  <a:pt x="8980932" y="6525767"/>
                </a:lnTo>
                <a:lnTo>
                  <a:pt x="8971788" y="6539483"/>
                </a:lnTo>
                <a:lnTo>
                  <a:pt x="8964168" y="6553199"/>
                </a:lnTo>
                <a:lnTo>
                  <a:pt x="8953500" y="6566915"/>
                </a:lnTo>
                <a:lnTo>
                  <a:pt x="8923020" y="6601967"/>
                </a:lnTo>
                <a:lnTo>
                  <a:pt x="8886444" y="6633972"/>
                </a:lnTo>
                <a:lnTo>
                  <a:pt x="8846820" y="6659880"/>
                </a:lnTo>
                <a:lnTo>
                  <a:pt x="8801100" y="6679692"/>
                </a:lnTo>
                <a:lnTo>
                  <a:pt x="8770620" y="6688836"/>
                </a:lnTo>
                <a:lnTo>
                  <a:pt x="8753856" y="6693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0544" y="718803"/>
            <a:ext cx="2694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5" dirty="0">
                <a:solidFill>
                  <a:srgbClr val="696464"/>
                </a:solidFill>
                <a:latin typeface="Franklin Gothic Medium" panose="020B0603020102020204"/>
                <a:cs typeface="Franklin Gothic Medium" panose="020B0603020102020204"/>
              </a:rPr>
              <a:t>Layout</a:t>
            </a:r>
            <a:r>
              <a:rPr sz="4000" spc="-65" dirty="0">
                <a:solidFill>
                  <a:srgbClr val="696464"/>
                </a:solidFill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sz="4000" dirty="0">
                <a:solidFill>
                  <a:srgbClr val="696464"/>
                </a:solidFill>
                <a:latin typeface="Franklin Gothic Medium" panose="020B0603020102020204"/>
                <a:cs typeface="Franklin Gothic Medium" panose="020B0603020102020204"/>
              </a:rPr>
              <a:t>-</a:t>
            </a:r>
            <a:r>
              <a:rPr sz="4000" spc="-70" dirty="0">
                <a:solidFill>
                  <a:srgbClr val="696464"/>
                </a:solidFill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sz="4000" spc="-20" dirty="0">
                <a:solidFill>
                  <a:srgbClr val="696464"/>
                </a:solidFill>
                <a:latin typeface="Franklin Gothic Medium" panose="020B0603020102020204"/>
                <a:cs typeface="Franklin Gothic Medium" panose="020B0603020102020204"/>
              </a:rPr>
              <a:t>Grid</a:t>
            </a:r>
            <a:endParaRPr sz="40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398" y="6770676"/>
            <a:ext cx="3409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125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709" y="1637029"/>
            <a:ext cx="4681855" cy="456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marR="2929890" indent="-127000">
              <a:lnSpc>
                <a:spcPct val="113000"/>
              </a:lnSpc>
              <a:spcBef>
                <a:spcPts val="100"/>
              </a:spcBef>
            </a:pPr>
            <a:r>
              <a:rPr sz="22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.grid-</a:t>
            </a:r>
            <a:r>
              <a:rPr sz="22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200" spc="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display: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grid;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 marR="551180">
              <a:lnSpc>
                <a:spcPct val="113000"/>
              </a:lnSpc>
            </a:pP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template-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columns: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auto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auto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auto;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#2196F3;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ct val="100000"/>
              </a:lnSpc>
              <a:spcBef>
                <a:spcPts val="335"/>
              </a:spcBef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padding: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10px;}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2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.grid-</a:t>
            </a:r>
            <a:r>
              <a:rPr sz="22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20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ct val="100000"/>
              </a:lnSpc>
              <a:spcBef>
                <a:spcPts val="335"/>
              </a:spcBef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rgba(255,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255, 255,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0.8);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 marR="908685">
              <a:lnSpc>
                <a:spcPct val="113000"/>
              </a:lnSpc>
            </a:pP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border: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1px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solid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rgba(0,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0,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0,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0.8);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padding: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20px;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 marR="2585085">
              <a:lnSpc>
                <a:spcPct val="113000"/>
              </a:lnSpc>
            </a:pP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size: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30px;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align: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center;}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200" spc="40" dirty="0">
                <a:latin typeface="Times New Roman" panose="02020603050405020304"/>
                <a:cs typeface="Times New Roman" panose="02020603050405020304"/>
              </a:rPr>
              <a:t>&lt;/style&gt;&lt;/head&gt;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75234" y="503955"/>
            <a:ext cx="889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&lt;body&gt;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5234" y="839223"/>
            <a:ext cx="2880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&lt;h1&gt;Grid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Elements&lt;/h1&gt;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8309" y="1302497"/>
            <a:ext cx="8753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829175" algn="l"/>
              </a:tabLst>
            </a:pP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&lt;!DOCTYPE</a:t>
            </a:r>
            <a:r>
              <a:rPr sz="2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html&gt;&lt;html&gt;&lt;head&gt;&lt;style&gt;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300" baseline="25000" dirty="0">
                <a:latin typeface="Times New Roman" panose="02020603050405020304"/>
                <a:cs typeface="Times New Roman" panose="02020603050405020304"/>
              </a:rPr>
              <a:t>&lt;p&gt;A</a:t>
            </a:r>
            <a:r>
              <a:rPr sz="3300" spc="-22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112" baseline="2500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3300" spc="-30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240" baseline="25000" dirty="0">
                <a:latin typeface="Times New Roman" panose="02020603050405020304"/>
                <a:cs typeface="Times New Roman" panose="02020603050405020304"/>
              </a:rPr>
              <a:t>Layout</a:t>
            </a:r>
            <a:r>
              <a:rPr sz="3300" spc="-37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165" baseline="250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3300" spc="-44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277" baseline="250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300" spc="-52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277" baseline="25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spc="-60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15" baseline="25000" dirty="0">
                <a:latin typeface="Times New Roman" panose="02020603050405020304"/>
                <a:cs typeface="Times New Roman" panose="02020603050405020304"/>
              </a:rPr>
              <a:t>parent</a:t>
            </a:r>
            <a:endParaRPr sz="3300" baseline="25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5234" y="1509759"/>
            <a:ext cx="3996054" cy="5724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&lt;em&gt;display&lt;/em&gt;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45" dirty="0">
                <a:latin typeface="Times New Roman" panose="02020603050405020304"/>
                <a:cs typeface="Times New Roman" panose="02020603050405020304"/>
              </a:rPr>
              <a:t>&lt;em&gt;grid&lt;/em&gt;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or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&lt;em&gt;inline-</a:t>
            </a:r>
            <a:r>
              <a:rPr sz="2200" spc="80" dirty="0">
                <a:latin typeface="Times New Roman" panose="02020603050405020304"/>
                <a:cs typeface="Times New Roman" panose="02020603050405020304"/>
              </a:rPr>
              <a:t>grid&lt;/em&gt;.&lt;/p&gt;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ct val="100000"/>
              </a:lnSpc>
            </a:pP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&lt;p&gt;Direct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element(s)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grid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automatically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becomes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grid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items.&lt;/p&gt;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class="grid-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container"&gt;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ct val="100000"/>
              </a:lnSpc>
            </a:pP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class="grid-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item"&gt;1&lt;/div&gt;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ct val="100000"/>
              </a:lnSpc>
            </a:pP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class="grid-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item"&gt;2&lt;/div&gt;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ct val="100000"/>
              </a:lnSpc>
            </a:pP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class="grid-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item"&gt;3&lt;/div&gt;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ct val="100000"/>
              </a:lnSpc>
            </a:pP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class="grid-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item"&gt;4&lt;/div&gt;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ct val="100000"/>
              </a:lnSpc>
            </a:pP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class="grid-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item"&gt;5&lt;/div&gt;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ct val="100000"/>
              </a:lnSpc>
            </a:pP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class="grid-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item"&gt;6&lt;/div&gt;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ct val="100000"/>
              </a:lnSpc>
            </a:pP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class="grid-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item"&gt;7&lt;/div&gt;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ct val="100000"/>
              </a:lnSpc>
            </a:pP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class="grid-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item"&gt;8&lt;/div&gt;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ct val="100000"/>
              </a:lnSpc>
            </a:pP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class="grid-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item"&gt;9&lt;/div&gt;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200" spc="60" dirty="0">
                <a:latin typeface="Times New Roman" panose="02020603050405020304"/>
                <a:cs typeface="Times New Roman" panose="02020603050405020304"/>
              </a:rPr>
              <a:t>&lt;/div&gt;&lt;/body&gt;&lt;/html&gt;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79064" y="4881372"/>
            <a:ext cx="2352040" cy="2391410"/>
            <a:chOff x="3179064" y="4881372"/>
            <a:chExt cx="2352040" cy="2391410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83635" y="4882896"/>
              <a:ext cx="2340863" cy="23881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79064" y="4881372"/>
              <a:ext cx="2352040" cy="2391410"/>
            </a:xfrm>
            <a:custGeom>
              <a:avLst/>
              <a:gdLst/>
              <a:ahLst/>
              <a:cxnLst/>
              <a:rect l="l" t="t" r="r" b="b"/>
              <a:pathLst>
                <a:path w="2352040" h="2391409">
                  <a:moveTo>
                    <a:pt x="2350008" y="2391156"/>
                  </a:moveTo>
                  <a:lnTo>
                    <a:pt x="3048" y="2391156"/>
                  </a:lnTo>
                  <a:lnTo>
                    <a:pt x="0" y="2389632"/>
                  </a:lnTo>
                  <a:lnTo>
                    <a:pt x="0" y="1524"/>
                  </a:lnTo>
                  <a:lnTo>
                    <a:pt x="3048" y="0"/>
                  </a:lnTo>
                  <a:lnTo>
                    <a:pt x="2350008" y="0"/>
                  </a:lnTo>
                  <a:lnTo>
                    <a:pt x="2351532" y="1524"/>
                  </a:lnTo>
                  <a:lnTo>
                    <a:pt x="2351532" y="4572"/>
                  </a:lnTo>
                  <a:lnTo>
                    <a:pt x="10668" y="4572"/>
                  </a:lnTo>
                  <a:lnTo>
                    <a:pt x="6096" y="9144"/>
                  </a:lnTo>
                  <a:lnTo>
                    <a:pt x="10668" y="9144"/>
                  </a:lnTo>
                  <a:lnTo>
                    <a:pt x="10668" y="2382012"/>
                  </a:lnTo>
                  <a:lnTo>
                    <a:pt x="6096" y="2382012"/>
                  </a:lnTo>
                  <a:lnTo>
                    <a:pt x="10668" y="2386584"/>
                  </a:lnTo>
                  <a:lnTo>
                    <a:pt x="2351532" y="2386584"/>
                  </a:lnTo>
                  <a:lnTo>
                    <a:pt x="2351532" y="2389632"/>
                  </a:lnTo>
                  <a:lnTo>
                    <a:pt x="2350008" y="2391156"/>
                  </a:lnTo>
                  <a:close/>
                </a:path>
                <a:path w="2352040" h="2391409">
                  <a:moveTo>
                    <a:pt x="10668" y="9144"/>
                  </a:moveTo>
                  <a:lnTo>
                    <a:pt x="6096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2352040" h="2391409">
                  <a:moveTo>
                    <a:pt x="2342388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2342388" y="4572"/>
                  </a:lnTo>
                  <a:lnTo>
                    <a:pt x="2342388" y="9144"/>
                  </a:lnTo>
                  <a:close/>
                </a:path>
                <a:path w="2352040" h="2391409">
                  <a:moveTo>
                    <a:pt x="2342388" y="2386584"/>
                  </a:moveTo>
                  <a:lnTo>
                    <a:pt x="2342388" y="4572"/>
                  </a:lnTo>
                  <a:lnTo>
                    <a:pt x="2346960" y="9144"/>
                  </a:lnTo>
                  <a:lnTo>
                    <a:pt x="2351532" y="9144"/>
                  </a:lnTo>
                  <a:lnTo>
                    <a:pt x="2351532" y="2382012"/>
                  </a:lnTo>
                  <a:lnTo>
                    <a:pt x="2346960" y="2382012"/>
                  </a:lnTo>
                  <a:lnTo>
                    <a:pt x="2342388" y="2386584"/>
                  </a:lnTo>
                  <a:close/>
                </a:path>
                <a:path w="2352040" h="2391409">
                  <a:moveTo>
                    <a:pt x="2351532" y="9144"/>
                  </a:moveTo>
                  <a:lnTo>
                    <a:pt x="2346960" y="9144"/>
                  </a:lnTo>
                  <a:lnTo>
                    <a:pt x="2342388" y="4572"/>
                  </a:lnTo>
                  <a:lnTo>
                    <a:pt x="2351532" y="4572"/>
                  </a:lnTo>
                  <a:lnTo>
                    <a:pt x="2351532" y="9144"/>
                  </a:lnTo>
                  <a:close/>
                </a:path>
                <a:path w="2352040" h="2391409">
                  <a:moveTo>
                    <a:pt x="10668" y="2386584"/>
                  </a:moveTo>
                  <a:lnTo>
                    <a:pt x="6096" y="2382012"/>
                  </a:lnTo>
                  <a:lnTo>
                    <a:pt x="10668" y="2382012"/>
                  </a:lnTo>
                  <a:lnTo>
                    <a:pt x="10668" y="2386584"/>
                  </a:lnTo>
                  <a:close/>
                </a:path>
                <a:path w="2352040" h="2391409">
                  <a:moveTo>
                    <a:pt x="2342388" y="2386584"/>
                  </a:moveTo>
                  <a:lnTo>
                    <a:pt x="10668" y="2386584"/>
                  </a:lnTo>
                  <a:lnTo>
                    <a:pt x="10668" y="2382012"/>
                  </a:lnTo>
                  <a:lnTo>
                    <a:pt x="2342388" y="2382012"/>
                  </a:lnTo>
                  <a:lnTo>
                    <a:pt x="2342388" y="2386584"/>
                  </a:lnTo>
                  <a:close/>
                </a:path>
                <a:path w="2352040" h="2391409">
                  <a:moveTo>
                    <a:pt x="2351532" y="2386584"/>
                  </a:moveTo>
                  <a:lnTo>
                    <a:pt x="2342388" y="2386584"/>
                  </a:lnTo>
                  <a:lnTo>
                    <a:pt x="2346960" y="2382012"/>
                  </a:lnTo>
                  <a:lnTo>
                    <a:pt x="2351532" y="2382012"/>
                  </a:lnTo>
                  <a:lnTo>
                    <a:pt x="2351532" y="2386584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60" y="524256"/>
            <a:ext cx="9020810" cy="6699884"/>
          </a:xfrm>
          <a:custGeom>
            <a:avLst/>
            <a:gdLst/>
            <a:ahLst/>
            <a:cxnLst/>
            <a:rect l="l" t="t" r="r" b="b"/>
            <a:pathLst>
              <a:path w="9020810" h="6699884">
                <a:moveTo>
                  <a:pt x="8705088" y="6699504"/>
                </a:moveTo>
                <a:lnTo>
                  <a:pt x="316991" y="6699504"/>
                </a:lnTo>
                <a:lnTo>
                  <a:pt x="283464" y="6696456"/>
                </a:lnTo>
                <a:lnTo>
                  <a:pt x="219456" y="6679692"/>
                </a:lnTo>
                <a:lnTo>
                  <a:pt x="161543" y="6652260"/>
                </a:lnTo>
                <a:lnTo>
                  <a:pt x="121919" y="6623304"/>
                </a:lnTo>
                <a:lnTo>
                  <a:pt x="109727" y="6614160"/>
                </a:lnTo>
                <a:lnTo>
                  <a:pt x="76200" y="6579108"/>
                </a:lnTo>
                <a:lnTo>
                  <a:pt x="48767" y="6539483"/>
                </a:lnTo>
                <a:lnTo>
                  <a:pt x="15239" y="6466332"/>
                </a:lnTo>
                <a:lnTo>
                  <a:pt x="4571" y="6417564"/>
                </a:lnTo>
                <a:lnTo>
                  <a:pt x="0" y="6367272"/>
                </a:lnTo>
                <a:lnTo>
                  <a:pt x="0" y="333756"/>
                </a:lnTo>
                <a:lnTo>
                  <a:pt x="1523" y="316991"/>
                </a:lnTo>
                <a:lnTo>
                  <a:pt x="2920" y="300227"/>
                </a:lnTo>
                <a:lnTo>
                  <a:pt x="4571" y="281939"/>
                </a:lnTo>
                <a:lnTo>
                  <a:pt x="7619" y="266700"/>
                </a:lnTo>
                <a:lnTo>
                  <a:pt x="10667" y="249935"/>
                </a:lnTo>
                <a:lnTo>
                  <a:pt x="15239" y="234695"/>
                </a:lnTo>
                <a:lnTo>
                  <a:pt x="33527" y="188975"/>
                </a:lnTo>
                <a:lnTo>
                  <a:pt x="41147" y="175260"/>
                </a:lnTo>
                <a:lnTo>
                  <a:pt x="48767" y="160019"/>
                </a:lnTo>
                <a:lnTo>
                  <a:pt x="57911" y="147827"/>
                </a:lnTo>
                <a:lnTo>
                  <a:pt x="67055" y="134112"/>
                </a:lnTo>
                <a:lnTo>
                  <a:pt x="76200" y="121919"/>
                </a:lnTo>
                <a:lnTo>
                  <a:pt x="121919" y="76200"/>
                </a:lnTo>
                <a:lnTo>
                  <a:pt x="161543" y="48767"/>
                </a:lnTo>
                <a:lnTo>
                  <a:pt x="204215" y="25907"/>
                </a:lnTo>
                <a:lnTo>
                  <a:pt x="249935" y="10667"/>
                </a:lnTo>
                <a:lnTo>
                  <a:pt x="300227" y="1524"/>
                </a:lnTo>
                <a:lnTo>
                  <a:pt x="316991" y="0"/>
                </a:lnTo>
                <a:lnTo>
                  <a:pt x="8703563" y="0"/>
                </a:lnTo>
                <a:lnTo>
                  <a:pt x="8721852" y="1524"/>
                </a:lnTo>
                <a:lnTo>
                  <a:pt x="8738616" y="4571"/>
                </a:lnTo>
                <a:lnTo>
                  <a:pt x="8746236" y="6095"/>
                </a:lnTo>
                <a:lnTo>
                  <a:pt x="333756" y="6095"/>
                </a:lnTo>
                <a:lnTo>
                  <a:pt x="316991" y="7619"/>
                </a:lnTo>
                <a:lnTo>
                  <a:pt x="300227" y="7619"/>
                </a:lnTo>
                <a:lnTo>
                  <a:pt x="283464" y="10667"/>
                </a:lnTo>
                <a:lnTo>
                  <a:pt x="268223" y="13715"/>
                </a:lnTo>
                <a:lnTo>
                  <a:pt x="251460" y="16763"/>
                </a:lnTo>
                <a:lnTo>
                  <a:pt x="220979" y="25907"/>
                </a:lnTo>
                <a:lnTo>
                  <a:pt x="207264" y="32004"/>
                </a:lnTo>
                <a:lnTo>
                  <a:pt x="192023" y="38100"/>
                </a:lnTo>
                <a:lnTo>
                  <a:pt x="150875" y="62483"/>
                </a:lnTo>
                <a:lnTo>
                  <a:pt x="102108" y="102108"/>
                </a:lnTo>
                <a:lnTo>
                  <a:pt x="82295" y="124968"/>
                </a:lnTo>
                <a:lnTo>
                  <a:pt x="71627" y="137160"/>
                </a:lnTo>
                <a:lnTo>
                  <a:pt x="62483" y="150875"/>
                </a:lnTo>
                <a:lnTo>
                  <a:pt x="54863" y="164591"/>
                </a:lnTo>
                <a:lnTo>
                  <a:pt x="45719" y="176783"/>
                </a:lnTo>
                <a:lnTo>
                  <a:pt x="39623" y="192023"/>
                </a:lnTo>
                <a:lnTo>
                  <a:pt x="32003" y="205739"/>
                </a:lnTo>
                <a:lnTo>
                  <a:pt x="27431" y="220979"/>
                </a:lnTo>
                <a:lnTo>
                  <a:pt x="13715" y="266700"/>
                </a:lnTo>
                <a:lnTo>
                  <a:pt x="7619" y="316991"/>
                </a:lnTo>
                <a:lnTo>
                  <a:pt x="7619" y="6384036"/>
                </a:lnTo>
                <a:lnTo>
                  <a:pt x="13715" y="6432804"/>
                </a:lnTo>
                <a:lnTo>
                  <a:pt x="27431" y="6478524"/>
                </a:lnTo>
                <a:lnTo>
                  <a:pt x="32003" y="6493764"/>
                </a:lnTo>
                <a:lnTo>
                  <a:pt x="39623" y="6509004"/>
                </a:lnTo>
                <a:lnTo>
                  <a:pt x="45719" y="6522720"/>
                </a:lnTo>
                <a:lnTo>
                  <a:pt x="54863" y="6536436"/>
                </a:lnTo>
                <a:lnTo>
                  <a:pt x="80771" y="6574536"/>
                </a:lnTo>
                <a:lnTo>
                  <a:pt x="138683" y="6629399"/>
                </a:lnTo>
                <a:lnTo>
                  <a:pt x="192023" y="6661404"/>
                </a:lnTo>
                <a:lnTo>
                  <a:pt x="251460" y="6682740"/>
                </a:lnTo>
                <a:lnTo>
                  <a:pt x="316991" y="6693408"/>
                </a:lnTo>
                <a:lnTo>
                  <a:pt x="8753856" y="6693408"/>
                </a:lnTo>
                <a:lnTo>
                  <a:pt x="8738616" y="6696456"/>
                </a:lnTo>
                <a:lnTo>
                  <a:pt x="8705088" y="6699504"/>
                </a:lnTo>
                <a:close/>
              </a:path>
              <a:path w="9020810" h="6699884">
                <a:moveTo>
                  <a:pt x="8753856" y="6693408"/>
                </a:moveTo>
                <a:lnTo>
                  <a:pt x="8703563" y="6693408"/>
                </a:lnTo>
                <a:lnTo>
                  <a:pt x="8737092" y="6690360"/>
                </a:lnTo>
                <a:lnTo>
                  <a:pt x="8752332" y="6687312"/>
                </a:lnTo>
                <a:lnTo>
                  <a:pt x="8769096" y="6682740"/>
                </a:lnTo>
                <a:lnTo>
                  <a:pt x="8784336" y="6679692"/>
                </a:lnTo>
                <a:lnTo>
                  <a:pt x="8814816" y="6667499"/>
                </a:lnTo>
                <a:lnTo>
                  <a:pt x="8869680" y="6638544"/>
                </a:lnTo>
                <a:lnTo>
                  <a:pt x="8906256" y="6608064"/>
                </a:lnTo>
                <a:lnTo>
                  <a:pt x="8918447" y="6597396"/>
                </a:lnTo>
                <a:lnTo>
                  <a:pt x="8958072" y="6550151"/>
                </a:lnTo>
                <a:lnTo>
                  <a:pt x="8982456" y="6509004"/>
                </a:lnTo>
                <a:lnTo>
                  <a:pt x="8988552" y="6493764"/>
                </a:lnTo>
                <a:lnTo>
                  <a:pt x="8994647" y="6480048"/>
                </a:lnTo>
                <a:lnTo>
                  <a:pt x="8999220" y="6464808"/>
                </a:lnTo>
                <a:lnTo>
                  <a:pt x="9003792" y="6448044"/>
                </a:lnTo>
                <a:lnTo>
                  <a:pt x="9006840" y="6432804"/>
                </a:lnTo>
                <a:lnTo>
                  <a:pt x="9009888" y="6416040"/>
                </a:lnTo>
                <a:lnTo>
                  <a:pt x="9012936" y="6400799"/>
                </a:lnTo>
                <a:lnTo>
                  <a:pt x="9012936" y="6384036"/>
                </a:lnTo>
                <a:lnTo>
                  <a:pt x="9014460" y="6367272"/>
                </a:lnTo>
                <a:lnTo>
                  <a:pt x="9014460" y="333756"/>
                </a:lnTo>
                <a:lnTo>
                  <a:pt x="9012936" y="316991"/>
                </a:lnTo>
                <a:lnTo>
                  <a:pt x="9012936" y="300227"/>
                </a:lnTo>
                <a:lnTo>
                  <a:pt x="9009888" y="283464"/>
                </a:lnTo>
                <a:lnTo>
                  <a:pt x="9006840" y="268223"/>
                </a:lnTo>
                <a:lnTo>
                  <a:pt x="9003792" y="251460"/>
                </a:lnTo>
                <a:lnTo>
                  <a:pt x="8994647" y="220979"/>
                </a:lnTo>
                <a:lnTo>
                  <a:pt x="8967216" y="164591"/>
                </a:lnTo>
                <a:lnTo>
                  <a:pt x="8939784" y="124968"/>
                </a:lnTo>
                <a:lnTo>
                  <a:pt x="8929116" y="114300"/>
                </a:lnTo>
                <a:lnTo>
                  <a:pt x="8918447" y="102108"/>
                </a:lnTo>
                <a:lnTo>
                  <a:pt x="8906256" y="91439"/>
                </a:lnTo>
                <a:lnTo>
                  <a:pt x="8895588" y="80771"/>
                </a:lnTo>
                <a:lnTo>
                  <a:pt x="8883396" y="71628"/>
                </a:lnTo>
                <a:lnTo>
                  <a:pt x="8855963" y="53339"/>
                </a:lnTo>
                <a:lnTo>
                  <a:pt x="8843772" y="45719"/>
                </a:lnTo>
                <a:lnTo>
                  <a:pt x="8828532" y="39624"/>
                </a:lnTo>
                <a:lnTo>
                  <a:pt x="8814816" y="32004"/>
                </a:lnTo>
                <a:lnTo>
                  <a:pt x="8799576" y="25907"/>
                </a:lnTo>
                <a:lnTo>
                  <a:pt x="8769096" y="16763"/>
                </a:lnTo>
                <a:lnTo>
                  <a:pt x="8753856" y="13715"/>
                </a:lnTo>
                <a:lnTo>
                  <a:pt x="8720328" y="7619"/>
                </a:lnTo>
                <a:lnTo>
                  <a:pt x="8703563" y="7619"/>
                </a:lnTo>
                <a:lnTo>
                  <a:pt x="8686800" y="6095"/>
                </a:lnTo>
                <a:lnTo>
                  <a:pt x="8746236" y="6095"/>
                </a:lnTo>
                <a:lnTo>
                  <a:pt x="8753856" y="7619"/>
                </a:lnTo>
                <a:lnTo>
                  <a:pt x="8770620" y="10667"/>
                </a:lnTo>
                <a:lnTo>
                  <a:pt x="8801100" y="19811"/>
                </a:lnTo>
                <a:lnTo>
                  <a:pt x="8816340" y="25907"/>
                </a:lnTo>
                <a:lnTo>
                  <a:pt x="8831580" y="33528"/>
                </a:lnTo>
                <a:lnTo>
                  <a:pt x="8845296" y="41148"/>
                </a:lnTo>
                <a:lnTo>
                  <a:pt x="8860536" y="48767"/>
                </a:lnTo>
                <a:lnTo>
                  <a:pt x="8872728" y="56387"/>
                </a:lnTo>
                <a:lnTo>
                  <a:pt x="8886444" y="67056"/>
                </a:lnTo>
                <a:lnTo>
                  <a:pt x="8898636" y="76200"/>
                </a:lnTo>
                <a:lnTo>
                  <a:pt x="8944356" y="121919"/>
                </a:lnTo>
                <a:lnTo>
                  <a:pt x="8971788" y="160019"/>
                </a:lnTo>
                <a:lnTo>
                  <a:pt x="8979408" y="175260"/>
                </a:lnTo>
                <a:lnTo>
                  <a:pt x="8987028" y="188975"/>
                </a:lnTo>
                <a:lnTo>
                  <a:pt x="8994647" y="204216"/>
                </a:lnTo>
                <a:lnTo>
                  <a:pt x="9000744" y="219456"/>
                </a:lnTo>
                <a:lnTo>
                  <a:pt x="9009888" y="249935"/>
                </a:lnTo>
                <a:lnTo>
                  <a:pt x="9012936" y="266700"/>
                </a:lnTo>
                <a:lnTo>
                  <a:pt x="9015984" y="281939"/>
                </a:lnTo>
                <a:lnTo>
                  <a:pt x="9019032" y="298704"/>
                </a:lnTo>
                <a:lnTo>
                  <a:pt x="9020556" y="315468"/>
                </a:lnTo>
                <a:lnTo>
                  <a:pt x="9020556" y="6384036"/>
                </a:lnTo>
                <a:lnTo>
                  <a:pt x="9012936" y="6434328"/>
                </a:lnTo>
                <a:lnTo>
                  <a:pt x="9000744" y="6481572"/>
                </a:lnTo>
                <a:lnTo>
                  <a:pt x="8987028" y="6512051"/>
                </a:lnTo>
                <a:lnTo>
                  <a:pt x="8980932" y="6525767"/>
                </a:lnTo>
                <a:lnTo>
                  <a:pt x="8971788" y="6539483"/>
                </a:lnTo>
                <a:lnTo>
                  <a:pt x="8964168" y="6553199"/>
                </a:lnTo>
                <a:lnTo>
                  <a:pt x="8953500" y="6566915"/>
                </a:lnTo>
                <a:lnTo>
                  <a:pt x="8923020" y="6601967"/>
                </a:lnTo>
                <a:lnTo>
                  <a:pt x="8886444" y="6633972"/>
                </a:lnTo>
                <a:lnTo>
                  <a:pt x="8846820" y="6659880"/>
                </a:lnTo>
                <a:lnTo>
                  <a:pt x="8801100" y="6679692"/>
                </a:lnTo>
                <a:lnTo>
                  <a:pt x="8770620" y="6688836"/>
                </a:lnTo>
                <a:lnTo>
                  <a:pt x="8753856" y="6693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62398" y="6770676"/>
            <a:ext cx="3409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126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453" y="595330"/>
            <a:ext cx="8755380" cy="531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5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Layout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Module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offers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layout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system,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columns,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making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easier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design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pages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having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floats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positioning.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619760" indent="-27368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34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layout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consists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element,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elements.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1460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24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9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becomes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display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property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grid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inline-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grid.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.item1</a:t>
            </a:r>
            <a:r>
              <a:rPr sz="26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436245" indent="-42354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436245" algn="l"/>
              </a:tabLst>
            </a:pPr>
            <a:r>
              <a:rPr sz="26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start:</a:t>
            </a:r>
            <a:r>
              <a:rPr sz="26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436245" indent="-42354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436245" algn="l"/>
              </a:tabLst>
            </a:pPr>
            <a:r>
              <a:rPr sz="26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grid-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6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end: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3;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6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class="item1"&gt;1&lt;/div&gt;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259579" y="3195828"/>
            <a:ext cx="5160264" cy="20467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1812" y="934212"/>
            <a:ext cx="8362187" cy="5401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3966" y="6785564"/>
            <a:ext cx="3333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127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60704" y="781812"/>
            <a:ext cx="7929371" cy="58856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665"/>
              </a:lnSpc>
            </a:pPr>
            <a:r>
              <a:rPr spc="-25" dirty="0"/>
              <a:t>12</a:t>
            </a:r>
            <a:r>
              <a:rPr spc="-25" dirty="0"/>
              <a:t>8</a:t>
            </a:r>
            <a:endParaRPr spc="-25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3104" y="1078992"/>
            <a:ext cx="7772399" cy="53980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665"/>
              </a:lnSpc>
            </a:pPr>
            <a:r>
              <a:rPr spc="-25" dirty="0"/>
              <a:t>12</a:t>
            </a:r>
            <a:r>
              <a:rPr spc="-25" dirty="0"/>
              <a:t>9</a:t>
            </a:r>
            <a:endParaRPr spc="-25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706755"/>
            <a:ext cx="46609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/>
              <a:t>Multi-</a:t>
            </a:r>
            <a:r>
              <a:rPr sz="3600" spc="-25" dirty="0"/>
              <a:t>column</a:t>
            </a:r>
            <a:r>
              <a:rPr sz="3600" spc="-145" dirty="0"/>
              <a:t> </a:t>
            </a:r>
            <a:r>
              <a:rPr sz="3600" spc="-40" dirty="0"/>
              <a:t>layout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87400" y="1769745"/>
            <a:ext cx="8414385" cy="511810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easy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definition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newspapers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>
              <a:lnSpc>
                <a:spcPct val="78000"/>
              </a:lnSpc>
              <a:spcBef>
                <a:spcPts val="74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  <a:tab pos="2755265" algn="l"/>
                <a:tab pos="4150995" algn="l"/>
                <a:tab pos="4648200" algn="l"/>
                <a:tab pos="5663565" algn="l"/>
                <a:tab pos="6031865" algn="l"/>
                <a:tab pos="7105015" algn="l"/>
                <a:tab pos="750760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count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element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divided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into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400" b="1" spc="-110" dirty="0">
                <a:latin typeface="Times New Roman" panose="02020603050405020304"/>
                <a:cs typeface="Times New Roman" panose="02020603050405020304"/>
              </a:rPr>
              <a:t>fill</a:t>
            </a:r>
            <a:r>
              <a:rPr sz="2400" spc="-11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fill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columns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400" b="1" spc="-120" dirty="0"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400" spc="-12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gap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columns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5715" indent="-274320">
              <a:lnSpc>
                <a:spcPct val="78000"/>
              </a:lnSpc>
              <a:spcBef>
                <a:spcPts val="67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2400" spc="-1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shorthand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setting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rule-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*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properties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column-rule-</a:t>
            </a:r>
            <a:r>
              <a:rPr sz="2400" b="1" spc="-85" dirty="0">
                <a:latin typeface="Times New Roman" panose="02020603050405020304"/>
                <a:cs typeface="Times New Roman" panose="02020603050405020304"/>
              </a:rPr>
              <a:t>color</a:t>
            </a:r>
            <a:r>
              <a:rPr sz="2400" spc="-8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color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columns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column-rule-</a:t>
            </a:r>
            <a:r>
              <a:rPr sz="2400" b="1" spc="-9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9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columns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column-rule-</a:t>
            </a:r>
            <a:r>
              <a:rPr sz="2400" b="1" spc="-85" dirty="0">
                <a:latin typeface="Times New Roman" panose="02020603050405020304"/>
                <a:cs typeface="Times New Roman" panose="02020603050405020304"/>
              </a:rPr>
              <a:t>width</a:t>
            </a:r>
            <a:r>
              <a:rPr sz="2400" spc="-8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width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columns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7620" indent="-274320">
              <a:lnSpc>
                <a:spcPct val="80000"/>
              </a:lnSpc>
              <a:spcBef>
                <a:spcPts val="60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400" b="1" spc="-95" dirty="0">
                <a:latin typeface="Times New Roman" panose="02020603050405020304"/>
                <a:cs typeface="Times New Roman" panose="02020603050405020304"/>
              </a:rPr>
              <a:t>span</a:t>
            </a:r>
            <a:r>
              <a:rPr sz="2400" spc="-9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span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across.Values</a:t>
            </a:r>
            <a:r>
              <a:rPr sz="2400" spc="-1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none|all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400" b="1" spc="-90" dirty="0">
                <a:latin typeface="Times New Roman" panose="02020603050405020304"/>
                <a:cs typeface="Times New Roman" panose="02020603050405020304"/>
              </a:rPr>
              <a:t>width</a:t>
            </a:r>
            <a:r>
              <a:rPr sz="2400" spc="-9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suggested,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optimal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width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columns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8890" indent="-274320">
              <a:lnSpc>
                <a:spcPct val="78000"/>
              </a:lnSpc>
              <a:spcBef>
                <a:spcPts val="67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-2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shorthand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setting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column-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width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column-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count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95900" y="652272"/>
            <a:ext cx="3810000" cy="72542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0918" y="6785564"/>
            <a:ext cx="33909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130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60" y="524256"/>
            <a:ext cx="9020810" cy="6699884"/>
          </a:xfrm>
          <a:custGeom>
            <a:avLst/>
            <a:gdLst/>
            <a:ahLst/>
            <a:cxnLst/>
            <a:rect l="l" t="t" r="r" b="b"/>
            <a:pathLst>
              <a:path w="9020810" h="6699884">
                <a:moveTo>
                  <a:pt x="8705088" y="6699504"/>
                </a:moveTo>
                <a:lnTo>
                  <a:pt x="316991" y="6699504"/>
                </a:lnTo>
                <a:lnTo>
                  <a:pt x="283464" y="6696456"/>
                </a:lnTo>
                <a:lnTo>
                  <a:pt x="219456" y="6679692"/>
                </a:lnTo>
                <a:lnTo>
                  <a:pt x="161543" y="6652260"/>
                </a:lnTo>
                <a:lnTo>
                  <a:pt x="121919" y="6623304"/>
                </a:lnTo>
                <a:lnTo>
                  <a:pt x="109727" y="6614160"/>
                </a:lnTo>
                <a:lnTo>
                  <a:pt x="76200" y="6579108"/>
                </a:lnTo>
                <a:lnTo>
                  <a:pt x="48767" y="6539483"/>
                </a:lnTo>
                <a:lnTo>
                  <a:pt x="15239" y="6466332"/>
                </a:lnTo>
                <a:lnTo>
                  <a:pt x="4571" y="6417564"/>
                </a:lnTo>
                <a:lnTo>
                  <a:pt x="0" y="6367272"/>
                </a:lnTo>
                <a:lnTo>
                  <a:pt x="0" y="333756"/>
                </a:lnTo>
                <a:lnTo>
                  <a:pt x="1523" y="316991"/>
                </a:lnTo>
                <a:lnTo>
                  <a:pt x="2920" y="300227"/>
                </a:lnTo>
                <a:lnTo>
                  <a:pt x="4571" y="281939"/>
                </a:lnTo>
                <a:lnTo>
                  <a:pt x="7619" y="266700"/>
                </a:lnTo>
                <a:lnTo>
                  <a:pt x="10667" y="249935"/>
                </a:lnTo>
                <a:lnTo>
                  <a:pt x="15239" y="234695"/>
                </a:lnTo>
                <a:lnTo>
                  <a:pt x="33527" y="188975"/>
                </a:lnTo>
                <a:lnTo>
                  <a:pt x="41147" y="175260"/>
                </a:lnTo>
                <a:lnTo>
                  <a:pt x="48767" y="160019"/>
                </a:lnTo>
                <a:lnTo>
                  <a:pt x="57911" y="147827"/>
                </a:lnTo>
                <a:lnTo>
                  <a:pt x="67055" y="134112"/>
                </a:lnTo>
                <a:lnTo>
                  <a:pt x="76200" y="121919"/>
                </a:lnTo>
                <a:lnTo>
                  <a:pt x="121919" y="76200"/>
                </a:lnTo>
                <a:lnTo>
                  <a:pt x="161543" y="48767"/>
                </a:lnTo>
                <a:lnTo>
                  <a:pt x="204215" y="25907"/>
                </a:lnTo>
                <a:lnTo>
                  <a:pt x="249935" y="10667"/>
                </a:lnTo>
                <a:lnTo>
                  <a:pt x="300227" y="1524"/>
                </a:lnTo>
                <a:lnTo>
                  <a:pt x="316991" y="0"/>
                </a:lnTo>
                <a:lnTo>
                  <a:pt x="8703563" y="0"/>
                </a:lnTo>
                <a:lnTo>
                  <a:pt x="8721852" y="1524"/>
                </a:lnTo>
                <a:lnTo>
                  <a:pt x="8738616" y="4571"/>
                </a:lnTo>
                <a:lnTo>
                  <a:pt x="8746236" y="6095"/>
                </a:lnTo>
                <a:lnTo>
                  <a:pt x="333756" y="6095"/>
                </a:lnTo>
                <a:lnTo>
                  <a:pt x="316991" y="7619"/>
                </a:lnTo>
                <a:lnTo>
                  <a:pt x="300227" y="7619"/>
                </a:lnTo>
                <a:lnTo>
                  <a:pt x="283464" y="10667"/>
                </a:lnTo>
                <a:lnTo>
                  <a:pt x="268223" y="13715"/>
                </a:lnTo>
                <a:lnTo>
                  <a:pt x="251460" y="16763"/>
                </a:lnTo>
                <a:lnTo>
                  <a:pt x="220979" y="25907"/>
                </a:lnTo>
                <a:lnTo>
                  <a:pt x="207264" y="32004"/>
                </a:lnTo>
                <a:lnTo>
                  <a:pt x="192023" y="38100"/>
                </a:lnTo>
                <a:lnTo>
                  <a:pt x="150875" y="62483"/>
                </a:lnTo>
                <a:lnTo>
                  <a:pt x="102108" y="102108"/>
                </a:lnTo>
                <a:lnTo>
                  <a:pt x="82295" y="124968"/>
                </a:lnTo>
                <a:lnTo>
                  <a:pt x="71627" y="137160"/>
                </a:lnTo>
                <a:lnTo>
                  <a:pt x="62483" y="150875"/>
                </a:lnTo>
                <a:lnTo>
                  <a:pt x="54863" y="164591"/>
                </a:lnTo>
                <a:lnTo>
                  <a:pt x="45719" y="176783"/>
                </a:lnTo>
                <a:lnTo>
                  <a:pt x="39623" y="192023"/>
                </a:lnTo>
                <a:lnTo>
                  <a:pt x="32003" y="205739"/>
                </a:lnTo>
                <a:lnTo>
                  <a:pt x="27431" y="220979"/>
                </a:lnTo>
                <a:lnTo>
                  <a:pt x="13715" y="266700"/>
                </a:lnTo>
                <a:lnTo>
                  <a:pt x="7619" y="316991"/>
                </a:lnTo>
                <a:lnTo>
                  <a:pt x="7619" y="6384036"/>
                </a:lnTo>
                <a:lnTo>
                  <a:pt x="13715" y="6432804"/>
                </a:lnTo>
                <a:lnTo>
                  <a:pt x="27431" y="6478524"/>
                </a:lnTo>
                <a:lnTo>
                  <a:pt x="32003" y="6493764"/>
                </a:lnTo>
                <a:lnTo>
                  <a:pt x="39623" y="6509004"/>
                </a:lnTo>
                <a:lnTo>
                  <a:pt x="45719" y="6522720"/>
                </a:lnTo>
                <a:lnTo>
                  <a:pt x="54863" y="6536436"/>
                </a:lnTo>
                <a:lnTo>
                  <a:pt x="80771" y="6574536"/>
                </a:lnTo>
                <a:lnTo>
                  <a:pt x="138683" y="6629399"/>
                </a:lnTo>
                <a:lnTo>
                  <a:pt x="192023" y="6661404"/>
                </a:lnTo>
                <a:lnTo>
                  <a:pt x="251460" y="6682740"/>
                </a:lnTo>
                <a:lnTo>
                  <a:pt x="316991" y="6693408"/>
                </a:lnTo>
                <a:lnTo>
                  <a:pt x="8753856" y="6693408"/>
                </a:lnTo>
                <a:lnTo>
                  <a:pt x="8738616" y="6696456"/>
                </a:lnTo>
                <a:lnTo>
                  <a:pt x="8705088" y="6699504"/>
                </a:lnTo>
                <a:close/>
              </a:path>
              <a:path w="9020810" h="6699884">
                <a:moveTo>
                  <a:pt x="8753856" y="6693408"/>
                </a:moveTo>
                <a:lnTo>
                  <a:pt x="8703563" y="6693408"/>
                </a:lnTo>
                <a:lnTo>
                  <a:pt x="8737092" y="6690360"/>
                </a:lnTo>
                <a:lnTo>
                  <a:pt x="8752332" y="6687312"/>
                </a:lnTo>
                <a:lnTo>
                  <a:pt x="8769096" y="6682740"/>
                </a:lnTo>
                <a:lnTo>
                  <a:pt x="8784336" y="6679692"/>
                </a:lnTo>
                <a:lnTo>
                  <a:pt x="8814816" y="6667499"/>
                </a:lnTo>
                <a:lnTo>
                  <a:pt x="8869680" y="6638544"/>
                </a:lnTo>
                <a:lnTo>
                  <a:pt x="8906256" y="6608064"/>
                </a:lnTo>
                <a:lnTo>
                  <a:pt x="8918447" y="6597396"/>
                </a:lnTo>
                <a:lnTo>
                  <a:pt x="8958072" y="6550151"/>
                </a:lnTo>
                <a:lnTo>
                  <a:pt x="8982456" y="6509004"/>
                </a:lnTo>
                <a:lnTo>
                  <a:pt x="8988552" y="6493764"/>
                </a:lnTo>
                <a:lnTo>
                  <a:pt x="8994647" y="6480048"/>
                </a:lnTo>
                <a:lnTo>
                  <a:pt x="8999220" y="6464808"/>
                </a:lnTo>
                <a:lnTo>
                  <a:pt x="9003792" y="6448044"/>
                </a:lnTo>
                <a:lnTo>
                  <a:pt x="9006840" y="6432804"/>
                </a:lnTo>
                <a:lnTo>
                  <a:pt x="9009888" y="6416040"/>
                </a:lnTo>
                <a:lnTo>
                  <a:pt x="9012936" y="6400799"/>
                </a:lnTo>
                <a:lnTo>
                  <a:pt x="9012936" y="6384036"/>
                </a:lnTo>
                <a:lnTo>
                  <a:pt x="9014460" y="6367272"/>
                </a:lnTo>
                <a:lnTo>
                  <a:pt x="9014460" y="333756"/>
                </a:lnTo>
                <a:lnTo>
                  <a:pt x="9012936" y="316991"/>
                </a:lnTo>
                <a:lnTo>
                  <a:pt x="9012936" y="300227"/>
                </a:lnTo>
                <a:lnTo>
                  <a:pt x="9009888" y="283464"/>
                </a:lnTo>
                <a:lnTo>
                  <a:pt x="9006840" y="268223"/>
                </a:lnTo>
                <a:lnTo>
                  <a:pt x="9003792" y="251460"/>
                </a:lnTo>
                <a:lnTo>
                  <a:pt x="8994647" y="220979"/>
                </a:lnTo>
                <a:lnTo>
                  <a:pt x="8967216" y="164591"/>
                </a:lnTo>
                <a:lnTo>
                  <a:pt x="8939784" y="124968"/>
                </a:lnTo>
                <a:lnTo>
                  <a:pt x="8929116" y="114300"/>
                </a:lnTo>
                <a:lnTo>
                  <a:pt x="8918447" y="102108"/>
                </a:lnTo>
                <a:lnTo>
                  <a:pt x="8906256" y="91439"/>
                </a:lnTo>
                <a:lnTo>
                  <a:pt x="8895588" y="80771"/>
                </a:lnTo>
                <a:lnTo>
                  <a:pt x="8883396" y="71628"/>
                </a:lnTo>
                <a:lnTo>
                  <a:pt x="8855963" y="53339"/>
                </a:lnTo>
                <a:lnTo>
                  <a:pt x="8843772" y="45719"/>
                </a:lnTo>
                <a:lnTo>
                  <a:pt x="8828532" y="39624"/>
                </a:lnTo>
                <a:lnTo>
                  <a:pt x="8814816" y="32004"/>
                </a:lnTo>
                <a:lnTo>
                  <a:pt x="8799576" y="25907"/>
                </a:lnTo>
                <a:lnTo>
                  <a:pt x="8769096" y="16763"/>
                </a:lnTo>
                <a:lnTo>
                  <a:pt x="8753856" y="13715"/>
                </a:lnTo>
                <a:lnTo>
                  <a:pt x="8720328" y="7619"/>
                </a:lnTo>
                <a:lnTo>
                  <a:pt x="8703563" y="7619"/>
                </a:lnTo>
                <a:lnTo>
                  <a:pt x="8686800" y="6095"/>
                </a:lnTo>
                <a:lnTo>
                  <a:pt x="8746236" y="6095"/>
                </a:lnTo>
                <a:lnTo>
                  <a:pt x="8753856" y="7619"/>
                </a:lnTo>
                <a:lnTo>
                  <a:pt x="8770620" y="10667"/>
                </a:lnTo>
                <a:lnTo>
                  <a:pt x="8801100" y="19811"/>
                </a:lnTo>
                <a:lnTo>
                  <a:pt x="8816340" y="25907"/>
                </a:lnTo>
                <a:lnTo>
                  <a:pt x="8831580" y="33528"/>
                </a:lnTo>
                <a:lnTo>
                  <a:pt x="8845296" y="41148"/>
                </a:lnTo>
                <a:lnTo>
                  <a:pt x="8860536" y="48767"/>
                </a:lnTo>
                <a:lnTo>
                  <a:pt x="8872728" y="56387"/>
                </a:lnTo>
                <a:lnTo>
                  <a:pt x="8886444" y="67056"/>
                </a:lnTo>
                <a:lnTo>
                  <a:pt x="8898636" y="76200"/>
                </a:lnTo>
                <a:lnTo>
                  <a:pt x="8944356" y="121919"/>
                </a:lnTo>
                <a:lnTo>
                  <a:pt x="8971788" y="160019"/>
                </a:lnTo>
                <a:lnTo>
                  <a:pt x="8979408" y="175260"/>
                </a:lnTo>
                <a:lnTo>
                  <a:pt x="8987028" y="188975"/>
                </a:lnTo>
                <a:lnTo>
                  <a:pt x="8994647" y="204216"/>
                </a:lnTo>
                <a:lnTo>
                  <a:pt x="9000744" y="219456"/>
                </a:lnTo>
                <a:lnTo>
                  <a:pt x="9009888" y="249935"/>
                </a:lnTo>
                <a:lnTo>
                  <a:pt x="9012936" y="266700"/>
                </a:lnTo>
                <a:lnTo>
                  <a:pt x="9015984" y="281939"/>
                </a:lnTo>
                <a:lnTo>
                  <a:pt x="9019032" y="298704"/>
                </a:lnTo>
                <a:lnTo>
                  <a:pt x="9020556" y="315468"/>
                </a:lnTo>
                <a:lnTo>
                  <a:pt x="9020556" y="6384036"/>
                </a:lnTo>
                <a:lnTo>
                  <a:pt x="9012936" y="6434328"/>
                </a:lnTo>
                <a:lnTo>
                  <a:pt x="9000744" y="6481572"/>
                </a:lnTo>
                <a:lnTo>
                  <a:pt x="8987028" y="6512051"/>
                </a:lnTo>
                <a:lnTo>
                  <a:pt x="8980932" y="6525767"/>
                </a:lnTo>
                <a:lnTo>
                  <a:pt x="8971788" y="6539483"/>
                </a:lnTo>
                <a:lnTo>
                  <a:pt x="8964168" y="6553199"/>
                </a:lnTo>
                <a:lnTo>
                  <a:pt x="8953500" y="6566915"/>
                </a:lnTo>
                <a:lnTo>
                  <a:pt x="8923020" y="6601967"/>
                </a:lnTo>
                <a:lnTo>
                  <a:pt x="8886444" y="6633972"/>
                </a:lnTo>
                <a:lnTo>
                  <a:pt x="8846820" y="6659880"/>
                </a:lnTo>
                <a:lnTo>
                  <a:pt x="8801100" y="6679692"/>
                </a:lnTo>
                <a:lnTo>
                  <a:pt x="8770620" y="6688836"/>
                </a:lnTo>
                <a:lnTo>
                  <a:pt x="8753856" y="6693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78890" y="460375"/>
            <a:ext cx="8218805" cy="64611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15769" y="6785564"/>
            <a:ext cx="233679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94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457200"/>
            <a:ext cx="9144000" cy="685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9</a:t>
            </a:r>
            <a:r>
              <a:rPr spc="-25" dirty="0"/>
              <a:t>5</a:t>
            </a:r>
            <a:endParaRPr spc="-25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60" y="524256"/>
            <a:ext cx="9020810" cy="6699884"/>
          </a:xfrm>
          <a:custGeom>
            <a:avLst/>
            <a:gdLst/>
            <a:ahLst/>
            <a:cxnLst/>
            <a:rect l="l" t="t" r="r" b="b"/>
            <a:pathLst>
              <a:path w="9020810" h="6699884">
                <a:moveTo>
                  <a:pt x="8705088" y="6699504"/>
                </a:moveTo>
                <a:lnTo>
                  <a:pt x="316991" y="6699504"/>
                </a:lnTo>
                <a:lnTo>
                  <a:pt x="283464" y="6696456"/>
                </a:lnTo>
                <a:lnTo>
                  <a:pt x="219456" y="6679692"/>
                </a:lnTo>
                <a:lnTo>
                  <a:pt x="161543" y="6652260"/>
                </a:lnTo>
                <a:lnTo>
                  <a:pt x="121919" y="6623304"/>
                </a:lnTo>
                <a:lnTo>
                  <a:pt x="109727" y="6614160"/>
                </a:lnTo>
                <a:lnTo>
                  <a:pt x="76200" y="6579108"/>
                </a:lnTo>
                <a:lnTo>
                  <a:pt x="48767" y="6539483"/>
                </a:lnTo>
                <a:lnTo>
                  <a:pt x="15239" y="6466332"/>
                </a:lnTo>
                <a:lnTo>
                  <a:pt x="4571" y="6417564"/>
                </a:lnTo>
                <a:lnTo>
                  <a:pt x="0" y="6367272"/>
                </a:lnTo>
                <a:lnTo>
                  <a:pt x="0" y="333756"/>
                </a:lnTo>
                <a:lnTo>
                  <a:pt x="1523" y="316991"/>
                </a:lnTo>
                <a:lnTo>
                  <a:pt x="2920" y="300227"/>
                </a:lnTo>
                <a:lnTo>
                  <a:pt x="4571" y="281939"/>
                </a:lnTo>
                <a:lnTo>
                  <a:pt x="7619" y="266700"/>
                </a:lnTo>
                <a:lnTo>
                  <a:pt x="10667" y="249935"/>
                </a:lnTo>
                <a:lnTo>
                  <a:pt x="15239" y="234695"/>
                </a:lnTo>
                <a:lnTo>
                  <a:pt x="33527" y="188975"/>
                </a:lnTo>
                <a:lnTo>
                  <a:pt x="41147" y="175260"/>
                </a:lnTo>
                <a:lnTo>
                  <a:pt x="48767" y="160019"/>
                </a:lnTo>
                <a:lnTo>
                  <a:pt x="57911" y="147827"/>
                </a:lnTo>
                <a:lnTo>
                  <a:pt x="67055" y="134112"/>
                </a:lnTo>
                <a:lnTo>
                  <a:pt x="76200" y="121919"/>
                </a:lnTo>
                <a:lnTo>
                  <a:pt x="121919" y="76200"/>
                </a:lnTo>
                <a:lnTo>
                  <a:pt x="161543" y="48767"/>
                </a:lnTo>
                <a:lnTo>
                  <a:pt x="204215" y="25907"/>
                </a:lnTo>
                <a:lnTo>
                  <a:pt x="249935" y="10667"/>
                </a:lnTo>
                <a:lnTo>
                  <a:pt x="300227" y="1524"/>
                </a:lnTo>
                <a:lnTo>
                  <a:pt x="316991" y="0"/>
                </a:lnTo>
                <a:lnTo>
                  <a:pt x="8703563" y="0"/>
                </a:lnTo>
                <a:lnTo>
                  <a:pt x="8721852" y="1524"/>
                </a:lnTo>
                <a:lnTo>
                  <a:pt x="8738616" y="4571"/>
                </a:lnTo>
                <a:lnTo>
                  <a:pt x="8746236" y="6095"/>
                </a:lnTo>
                <a:lnTo>
                  <a:pt x="333756" y="6095"/>
                </a:lnTo>
                <a:lnTo>
                  <a:pt x="316991" y="7619"/>
                </a:lnTo>
                <a:lnTo>
                  <a:pt x="300227" y="7619"/>
                </a:lnTo>
                <a:lnTo>
                  <a:pt x="283464" y="10667"/>
                </a:lnTo>
                <a:lnTo>
                  <a:pt x="268223" y="13715"/>
                </a:lnTo>
                <a:lnTo>
                  <a:pt x="251460" y="16763"/>
                </a:lnTo>
                <a:lnTo>
                  <a:pt x="220979" y="25907"/>
                </a:lnTo>
                <a:lnTo>
                  <a:pt x="207264" y="32004"/>
                </a:lnTo>
                <a:lnTo>
                  <a:pt x="192023" y="38100"/>
                </a:lnTo>
                <a:lnTo>
                  <a:pt x="150875" y="62483"/>
                </a:lnTo>
                <a:lnTo>
                  <a:pt x="102108" y="102108"/>
                </a:lnTo>
                <a:lnTo>
                  <a:pt x="82295" y="124968"/>
                </a:lnTo>
                <a:lnTo>
                  <a:pt x="71627" y="137160"/>
                </a:lnTo>
                <a:lnTo>
                  <a:pt x="62483" y="150875"/>
                </a:lnTo>
                <a:lnTo>
                  <a:pt x="54863" y="164591"/>
                </a:lnTo>
                <a:lnTo>
                  <a:pt x="45719" y="176783"/>
                </a:lnTo>
                <a:lnTo>
                  <a:pt x="39623" y="192023"/>
                </a:lnTo>
                <a:lnTo>
                  <a:pt x="32003" y="205739"/>
                </a:lnTo>
                <a:lnTo>
                  <a:pt x="27431" y="220979"/>
                </a:lnTo>
                <a:lnTo>
                  <a:pt x="13715" y="266700"/>
                </a:lnTo>
                <a:lnTo>
                  <a:pt x="7619" y="316991"/>
                </a:lnTo>
                <a:lnTo>
                  <a:pt x="7619" y="6384036"/>
                </a:lnTo>
                <a:lnTo>
                  <a:pt x="13715" y="6432804"/>
                </a:lnTo>
                <a:lnTo>
                  <a:pt x="27431" y="6478524"/>
                </a:lnTo>
                <a:lnTo>
                  <a:pt x="32003" y="6493764"/>
                </a:lnTo>
                <a:lnTo>
                  <a:pt x="39623" y="6509004"/>
                </a:lnTo>
                <a:lnTo>
                  <a:pt x="45719" y="6522720"/>
                </a:lnTo>
                <a:lnTo>
                  <a:pt x="54863" y="6536436"/>
                </a:lnTo>
                <a:lnTo>
                  <a:pt x="80771" y="6574536"/>
                </a:lnTo>
                <a:lnTo>
                  <a:pt x="138683" y="6629399"/>
                </a:lnTo>
                <a:lnTo>
                  <a:pt x="192023" y="6661404"/>
                </a:lnTo>
                <a:lnTo>
                  <a:pt x="251460" y="6682740"/>
                </a:lnTo>
                <a:lnTo>
                  <a:pt x="316991" y="6693408"/>
                </a:lnTo>
                <a:lnTo>
                  <a:pt x="8753856" y="6693408"/>
                </a:lnTo>
                <a:lnTo>
                  <a:pt x="8738616" y="6696456"/>
                </a:lnTo>
                <a:lnTo>
                  <a:pt x="8705088" y="6699504"/>
                </a:lnTo>
                <a:close/>
              </a:path>
              <a:path w="9020810" h="6699884">
                <a:moveTo>
                  <a:pt x="8753856" y="6693408"/>
                </a:moveTo>
                <a:lnTo>
                  <a:pt x="8703563" y="6693408"/>
                </a:lnTo>
                <a:lnTo>
                  <a:pt x="8737092" y="6690360"/>
                </a:lnTo>
                <a:lnTo>
                  <a:pt x="8752332" y="6687312"/>
                </a:lnTo>
                <a:lnTo>
                  <a:pt x="8769096" y="6682740"/>
                </a:lnTo>
                <a:lnTo>
                  <a:pt x="8784336" y="6679692"/>
                </a:lnTo>
                <a:lnTo>
                  <a:pt x="8814816" y="6667499"/>
                </a:lnTo>
                <a:lnTo>
                  <a:pt x="8869680" y="6638544"/>
                </a:lnTo>
                <a:lnTo>
                  <a:pt x="8906256" y="6608064"/>
                </a:lnTo>
                <a:lnTo>
                  <a:pt x="8918447" y="6597396"/>
                </a:lnTo>
                <a:lnTo>
                  <a:pt x="8958072" y="6550151"/>
                </a:lnTo>
                <a:lnTo>
                  <a:pt x="8982456" y="6509004"/>
                </a:lnTo>
                <a:lnTo>
                  <a:pt x="8988552" y="6493764"/>
                </a:lnTo>
                <a:lnTo>
                  <a:pt x="8994647" y="6480048"/>
                </a:lnTo>
                <a:lnTo>
                  <a:pt x="8999220" y="6464808"/>
                </a:lnTo>
                <a:lnTo>
                  <a:pt x="9003792" y="6448044"/>
                </a:lnTo>
                <a:lnTo>
                  <a:pt x="9006840" y="6432804"/>
                </a:lnTo>
                <a:lnTo>
                  <a:pt x="9009888" y="6416040"/>
                </a:lnTo>
                <a:lnTo>
                  <a:pt x="9012936" y="6400799"/>
                </a:lnTo>
                <a:lnTo>
                  <a:pt x="9012936" y="6384036"/>
                </a:lnTo>
                <a:lnTo>
                  <a:pt x="9014460" y="6367272"/>
                </a:lnTo>
                <a:lnTo>
                  <a:pt x="9014460" y="333756"/>
                </a:lnTo>
                <a:lnTo>
                  <a:pt x="9012936" y="316991"/>
                </a:lnTo>
                <a:lnTo>
                  <a:pt x="9012936" y="300227"/>
                </a:lnTo>
                <a:lnTo>
                  <a:pt x="9009888" y="283464"/>
                </a:lnTo>
                <a:lnTo>
                  <a:pt x="9006840" y="268223"/>
                </a:lnTo>
                <a:lnTo>
                  <a:pt x="9003792" y="251460"/>
                </a:lnTo>
                <a:lnTo>
                  <a:pt x="8994647" y="220979"/>
                </a:lnTo>
                <a:lnTo>
                  <a:pt x="8967216" y="164591"/>
                </a:lnTo>
                <a:lnTo>
                  <a:pt x="8939784" y="124968"/>
                </a:lnTo>
                <a:lnTo>
                  <a:pt x="8929116" y="114300"/>
                </a:lnTo>
                <a:lnTo>
                  <a:pt x="8918447" y="102108"/>
                </a:lnTo>
                <a:lnTo>
                  <a:pt x="8906256" y="91439"/>
                </a:lnTo>
                <a:lnTo>
                  <a:pt x="8895588" y="80771"/>
                </a:lnTo>
                <a:lnTo>
                  <a:pt x="8883396" y="71628"/>
                </a:lnTo>
                <a:lnTo>
                  <a:pt x="8855963" y="53339"/>
                </a:lnTo>
                <a:lnTo>
                  <a:pt x="8843772" y="45719"/>
                </a:lnTo>
                <a:lnTo>
                  <a:pt x="8828532" y="39624"/>
                </a:lnTo>
                <a:lnTo>
                  <a:pt x="8814816" y="32004"/>
                </a:lnTo>
                <a:lnTo>
                  <a:pt x="8799576" y="25907"/>
                </a:lnTo>
                <a:lnTo>
                  <a:pt x="8769096" y="16763"/>
                </a:lnTo>
                <a:lnTo>
                  <a:pt x="8753856" y="13715"/>
                </a:lnTo>
                <a:lnTo>
                  <a:pt x="8720328" y="7619"/>
                </a:lnTo>
                <a:lnTo>
                  <a:pt x="8703563" y="7619"/>
                </a:lnTo>
                <a:lnTo>
                  <a:pt x="8686800" y="6095"/>
                </a:lnTo>
                <a:lnTo>
                  <a:pt x="8746236" y="6095"/>
                </a:lnTo>
                <a:lnTo>
                  <a:pt x="8753856" y="7619"/>
                </a:lnTo>
                <a:lnTo>
                  <a:pt x="8770620" y="10667"/>
                </a:lnTo>
                <a:lnTo>
                  <a:pt x="8801100" y="19811"/>
                </a:lnTo>
                <a:lnTo>
                  <a:pt x="8816340" y="25907"/>
                </a:lnTo>
                <a:lnTo>
                  <a:pt x="8831580" y="33528"/>
                </a:lnTo>
                <a:lnTo>
                  <a:pt x="8845296" y="41148"/>
                </a:lnTo>
                <a:lnTo>
                  <a:pt x="8860536" y="48767"/>
                </a:lnTo>
                <a:lnTo>
                  <a:pt x="8872728" y="56387"/>
                </a:lnTo>
                <a:lnTo>
                  <a:pt x="8886444" y="67056"/>
                </a:lnTo>
                <a:lnTo>
                  <a:pt x="8898636" y="76200"/>
                </a:lnTo>
                <a:lnTo>
                  <a:pt x="8944356" y="121919"/>
                </a:lnTo>
                <a:lnTo>
                  <a:pt x="8971788" y="160019"/>
                </a:lnTo>
                <a:lnTo>
                  <a:pt x="8979408" y="175260"/>
                </a:lnTo>
                <a:lnTo>
                  <a:pt x="8987028" y="188975"/>
                </a:lnTo>
                <a:lnTo>
                  <a:pt x="8994647" y="204216"/>
                </a:lnTo>
                <a:lnTo>
                  <a:pt x="9000744" y="219456"/>
                </a:lnTo>
                <a:lnTo>
                  <a:pt x="9009888" y="249935"/>
                </a:lnTo>
                <a:lnTo>
                  <a:pt x="9012936" y="266700"/>
                </a:lnTo>
                <a:lnTo>
                  <a:pt x="9015984" y="281939"/>
                </a:lnTo>
                <a:lnTo>
                  <a:pt x="9019032" y="298704"/>
                </a:lnTo>
                <a:lnTo>
                  <a:pt x="9020556" y="315468"/>
                </a:lnTo>
                <a:lnTo>
                  <a:pt x="9020556" y="6384036"/>
                </a:lnTo>
                <a:lnTo>
                  <a:pt x="9012936" y="6434328"/>
                </a:lnTo>
                <a:lnTo>
                  <a:pt x="9000744" y="6481572"/>
                </a:lnTo>
                <a:lnTo>
                  <a:pt x="8987028" y="6512051"/>
                </a:lnTo>
                <a:lnTo>
                  <a:pt x="8980932" y="6525767"/>
                </a:lnTo>
                <a:lnTo>
                  <a:pt x="8971788" y="6539483"/>
                </a:lnTo>
                <a:lnTo>
                  <a:pt x="8964168" y="6553199"/>
                </a:lnTo>
                <a:lnTo>
                  <a:pt x="8953500" y="6566915"/>
                </a:lnTo>
                <a:lnTo>
                  <a:pt x="8923020" y="6601967"/>
                </a:lnTo>
                <a:lnTo>
                  <a:pt x="8886444" y="6633972"/>
                </a:lnTo>
                <a:lnTo>
                  <a:pt x="8846820" y="6659880"/>
                </a:lnTo>
                <a:lnTo>
                  <a:pt x="8801100" y="6679692"/>
                </a:lnTo>
                <a:lnTo>
                  <a:pt x="8770620" y="6688836"/>
                </a:lnTo>
                <a:lnTo>
                  <a:pt x="8753856" y="6693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1764" y="659480"/>
            <a:ext cx="70345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Design</a:t>
            </a:r>
            <a:r>
              <a:rPr sz="3600" spc="-204" dirty="0"/>
              <a:t> </a:t>
            </a:r>
            <a:r>
              <a:rPr sz="3600" dirty="0"/>
              <a:t>web</a:t>
            </a:r>
            <a:r>
              <a:rPr sz="3600" spc="-190" dirty="0"/>
              <a:t> </a:t>
            </a:r>
            <a:r>
              <a:rPr sz="3600" spc="-10" dirty="0"/>
              <a:t>page</a:t>
            </a:r>
            <a:r>
              <a:rPr sz="3600" spc="-204" dirty="0"/>
              <a:t> </a:t>
            </a:r>
            <a:r>
              <a:rPr sz="3600" spc="-10" dirty="0"/>
              <a:t>with</a:t>
            </a:r>
            <a:r>
              <a:rPr sz="3600" spc="-170" dirty="0"/>
              <a:t> </a:t>
            </a:r>
            <a:r>
              <a:rPr sz="3600" spc="-10" dirty="0"/>
              <a:t>Buttons</a:t>
            </a:r>
            <a:r>
              <a:rPr sz="3600" spc="-180" dirty="0"/>
              <a:t> </a:t>
            </a:r>
            <a:r>
              <a:rPr sz="3600" spc="-25" dirty="0"/>
              <a:t>and </a:t>
            </a:r>
            <a:r>
              <a:rPr sz="3600" dirty="0"/>
              <a:t>links</a:t>
            </a:r>
            <a:r>
              <a:rPr sz="3600" spc="-90" dirty="0"/>
              <a:t> </a:t>
            </a:r>
            <a:r>
              <a:rPr sz="3600" dirty="0"/>
              <a:t>Using</a:t>
            </a:r>
            <a:r>
              <a:rPr sz="3600" spc="-110" dirty="0"/>
              <a:t> </a:t>
            </a:r>
            <a:r>
              <a:rPr sz="3600" dirty="0"/>
              <a:t>CSS,</a:t>
            </a:r>
            <a:r>
              <a:rPr sz="3600" spc="-105" dirty="0"/>
              <a:t> </a:t>
            </a:r>
            <a:r>
              <a:rPr sz="3600" spc="-45" dirty="0"/>
              <a:t>DIV,</a:t>
            </a:r>
            <a:r>
              <a:rPr sz="3600" spc="-110" dirty="0"/>
              <a:t> </a:t>
            </a:r>
            <a:r>
              <a:rPr sz="3600" dirty="0"/>
              <a:t>and</a:t>
            </a:r>
            <a:r>
              <a:rPr sz="3600" spc="-135" dirty="0"/>
              <a:t> </a:t>
            </a:r>
            <a:r>
              <a:rPr sz="3600" dirty="0"/>
              <a:t>Span</a:t>
            </a:r>
            <a:r>
              <a:rPr sz="3600" spc="-114" dirty="0"/>
              <a:t> </a:t>
            </a:r>
            <a:r>
              <a:rPr sz="3600" spc="-30" dirty="0"/>
              <a:t>Tags.</a:t>
            </a:r>
            <a:endParaRPr sz="360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rcRect l="-1545" b="7655"/>
          <a:stretch>
            <a:fillRect/>
          </a:stretch>
        </p:blipFill>
        <p:spPr>
          <a:xfrm>
            <a:off x="838200" y="762000"/>
            <a:ext cx="8763000" cy="57912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9</a:t>
            </a:r>
            <a:r>
              <a:rPr spc="-25" dirty="0"/>
              <a:t>6</a:t>
            </a:r>
            <a:endParaRPr spc="-25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71955" y="886968"/>
            <a:ext cx="8000999" cy="54422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8816" y="6785564"/>
            <a:ext cx="22479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97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40" y="752475"/>
            <a:ext cx="3552825" cy="67500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35" dirty="0">
                <a:latin typeface="Franklin Gothic Medium" panose="020B0603020102020204"/>
                <a:cs typeface="Franklin Gothic Medium" panose="020B0603020102020204"/>
              </a:rPr>
              <a:t>Cascading</a:t>
            </a:r>
            <a:r>
              <a:rPr b="0" spc="-65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30" dirty="0">
                <a:latin typeface="Franklin Gothic Medium" panose="020B0603020102020204"/>
                <a:cs typeface="Franklin Gothic Medium" panose="020B0603020102020204"/>
              </a:rPr>
              <a:t>Order</a:t>
            </a:r>
            <a:endParaRPr b="0" spc="-3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40" y="1847850"/>
            <a:ext cx="7284720" cy="433133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675005" indent="-342900">
              <a:lnSpc>
                <a:spcPts val="2580"/>
              </a:lnSpc>
              <a:spcBef>
                <a:spcPts val="95"/>
              </a:spcBef>
              <a:buClr>
                <a:srgbClr val="9A2D1F"/>
              </a:buClr>
              <a:buSzPct val="84000"/>
              <a:buFont typeface="Wingdings" panose="05000000000000000000" charset="0"/>
              <a:buChar char="§"/>
              <a:tabLst>
                <a:tab pos="561340" algn="l"/>
              </a:tabLst>
            </a:pPr>
            <a:r>
              <a:rPr sz="2200" spc="-35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75005" indent="-342900">
              <a:lnSpc>
                <a:spcPts val="2515"/>
              </a:lnSpc>
              <a:buClr>
                <a:srgbClr val="9A2D1F"/>
              </a:buClr>
              <a:buSzPct val="84000"/>
              <a:buFont typeface="Wingdings" panose="05000000000000000000" charset="0"/>
              <a:buChar char="§"/>
              <a:tabLst>
                <a:tab pos="561340" algn="l"/>
              </a:tabLst>
            </a:pPr>
            <a:r>
              <a:rPr sz="2200" spc="-2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7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75005" indent="-342900">
              <a:lnSpc>
                <a:spcPts val="2510"/>
              </a:lnSpc>
              <a:buClr>
                <a:srgbClr val="9A2D1F"/>
              </a:buClr>
              <a:buSzPct val="84000"/>
              <a:buFont typeface="Wingdings" panose="05000000000000000000" charset="0"/>
              <a:buChar char="§"/>
              <a:tabLst>
                <a:tab pos="561340" algn="l"/>
              </a:tabLst>
            </a:pP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Internal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sheet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(in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section)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75005" indent="-342900">
              <a:lnSpc>
                <a:spcPts val="2575"/>
              </a:lnSpc>
              <a:buClr>
                <a:srgbClr val="9A2D1F"/>
              </a:buClr>
              <a:buSzPct val="84000"/>
              <a:buFont typeface="Wingdings" panose="05000000000000000000" charset="0"/>
              <a:buChar char="§"/>
              <a:tabLst>
                <a:tab pos="561340" algn="l"/>
              </a:tabLst>
            </a:pP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-204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-27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200" spc="-25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)</a:t>
            </a:r>
            <a:endParaRPr sz="2200" spc="-50" dirty="0">
              <a:latin typeface="Times New Roman" panose="02020603050405020304"/>
              <a:cs typeface="Times New Roman" panose="02020603050405020304"/>
            </a:endParaRPr>
          </a:p>
          <a:p>
            <a:pPr marL="332105" indent="0">
              <a:lnSpc>
                <a:spcPts val="2575"/>
              </a:lnSpc>
              <a:buClr>
                <a:srgbClr val="9A2D1F"/>
              </a:buClr>
              <a:buSzPct val="84000"/>
              <a:buFont typeface="Wingdings" panose="05000000000000000000" charset="0"/>
              <a:buNone/>
              <a:tabLst>
                <a:tab pos="561340" algn="l"/>
              </a:tabLst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4965" marR="5080" indent="-342900">
              <a:lnSpc>
                <a:spcPct val="80000"/>
              </a:lnSpc>
              <a:spcBef>
                <a:spcPts val="590"/>
              </a:spcBef>
              <a:buClr>
                <a:srgbClr val="D34816"/>
              </a:buClr>
              <a:buSzPct val="85000"/>
              <a:buFont typeface="Arial" panose="020B0604020202020204" pitchFamily="34" charset="0"/>
              <a:buChar char="•"/>
              <a:tabLst>
                <a:tab pos="287020" algn="l"/>
                <a:tab pos="287655" algn="l"/>
              </a:tabLst>
            </a:pP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inline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(inside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element)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highest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459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24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e 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&lt;head&gt;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tag,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external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sheet,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browser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(a </a:t>
            </a:r>
            <a:r>
              <a:rPr sz="2400" spc="-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4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4965" marR="142875" indent="-342900">
              <a:lnSpc>
                <a:spcPct val="80000"/>
              </a:lnSpc>
              <a:spcBef>
                <a:spcPts val="600"/>
              </a:spcBef>
              <a:buClr>
                <a:srgbClr val="D34816"/>
              </a:buClr>
              <a:buSzPct val="85000"/>
              <a:buFont typeface="Arial" panose="020B0604020202020204" pitchFamily="34" charset="0"/>
              <a:buChar char="•"/>
              <a:tabLst>
                <a:tab pos="287020" algn="l"/>
                <a:tab pos="287655" algn="l"/>
              </a:tabLst>
            </a:pPr>
            <a:r>
              <a:rPr sz="2400" b="1" spc="-30" dirty="0">
                <a:latin typeface="Times New Roman" panose="02020603050405020304"/>
                <a:cs typeface="Times New Roman" panose="02020603050405020304"/>
              </a:rPr>
              <a:t>Note: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link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external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style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sheet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placed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after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2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9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27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250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2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ee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 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26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!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722" y="6785564"/>
            <a:ext cx="2355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r>
              <a:rPr sz="1400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2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40" y="962025"/>
            <a:ext cx="4091305" cy="50863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" dirty="0">
                <a:latin typeface="Franklin Gothic Medium" panose="020B0603020102020204"/>
                <a:cs typeface="Franklin Gothic Medium" panose="020B0603020102020204"/>
              </a:rPr>
              <a:t>@charset</a:t>
            </a:r>
            <a:r>
              <a:rPr b="0" spc="-2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10" dirty="0">
                <a:latin typeface="Franklin Gothic Medium" panose="020B0603020102020204"/>
                <a:cs typeface="Franklin Gothic Medium" panose="020B0603020102020204"/>
              </a:rPr>
              <a:t>CSS</a:t>
            </a:r>
            <a:r>
              <a:rPr b="0" spc="-25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65" dirty="0">
                <a:latin typeface="Franklin Gothic Medium" panose="020B0603020102020204"/>
                <a:cs typeface="Franklin Gothic Medium" panose="020B0603020102020204"/>
              </a:rPr>
              <a:t>Rule</a:t>
            </a:r>
            <a:endParaRPr b="0" spc="-65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276" y="1867860"/>
            <a:ext cx="7566025" cy="47739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marR="380365" indent="-342900">
              <a:lnSpc>
                <a:spcPts val="2590"/>
              </a:lnSpc>
              <a:spcBef>
                <a:spcPts val="425"/>
              </a:spcBef>
              <a:buClr>
                <a:srgbClr val="D34816"/>
              </a:buClr>
              <a:buSzPct val="85000"/>
              <a:buFont typeface="Arial" panose="020B0604020202020204" pitchFamily="34" charset="0"/>
              <a:buChar char="•"/>
              <a:tabLst>
                <a:tab pos="287020" algn="l"/>
                <a:tab pos="287655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@charset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character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encoding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ee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4965" marR="5080" indent="-342900">
              <a:lnSpc>
                <a:spcPts val="2590"/>
              </a:lnSpc>
              <a:spcBef>
                <a:spcPts val="605"/>
              </a:spcBef>
              <a:buClr>
                <a:srgbClr val="D34816"/>
              </a:buClr>
              <a:buSzPct val="85000"/>
              <a:buFont typeface="Arial" panose="020B0604020202020204" pitchFamily="34" charset="0"/>
              <a:buChar char="•"/>
              <a:tabLst>
                <a:tab pos="287020" algn="l"/>
                <a:tab pos="287655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@charset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first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sheet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preceded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character.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several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@charset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rules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defined,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first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used.The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@charset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2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tt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9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27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429895" indent="0">
              <a:lnSpc>
                <a:spcPts val="2590"/>
              </a:lnSpc>
              <a:spcBef>
                <a:spcPts val="10"/>
              </a:spcBef>
              <a:buFont typeface="Arial" panose="020B0604020202020204" pitchFamily="34" charset="0"/>
              <a:buNone/>
            </a:pPr>
            <a:r>
              <a:rPr lang="en-IN" sz="2400" spc="-10" dirty="0">
                <a:latin typeface="Times New Roman" panose="02020603050405020304"/>
                <a:cs typeface="Times New Roman" panose="02020603050405020304"/>
              </a:rPr>
              <a:t>    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&lt;style&gt;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element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where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character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page is </a:t>
            </a:r>
            <a:r>
              <a:rPr sz="2400" spc="-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relevant.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&lt;style&gt;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@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4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2400" spc="25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400" spc="53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24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33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od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od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4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: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889" y="6785564"/>
            <a:ext cx="28448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</a:fld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40" y="775335"/>
            <a:ext cx="6593205" cy="610870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60" dirty="0">
                <a:latin typeface="Franklin Gothic Medium" panose="020B0603020102020204"/>
                <a:cs typeface="Franklin Gothic Medium" panose="020B0603020102020204"/>
              </a:rPr>
              <a:t>Import</a:t>
            </a:r>
            <a:r>
              <a:rPr b="0" spc="-5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35" dirty="0">
                <a:latin typeface="Franklin Gothic Medium" panose="020B0603020102020204"/>
                <a:cs typeface="Franklin Gothic Medium" panose="020B0603020102020204"/>
              </a:rPr>
              <a:t>stylesheet-@import</a:t>
            </a:r>
            <a:r>
              <a:rPr b="0" spc="4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25" dirty="0">
                <a:latin typeface="Franklin Gothic Medium" panose="020B0603020102020204"/>
                <a:cs typeface="Franklin Gothic Medium" panose="020B0603020102020204"/>
              </a:rPr>
              <a:t>rule</a:t>
            </a:r>
            <a:endParaRPr b="0" spc="-25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294" y="1890752"/>
            <a:ext cx="7374255" cy="409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217805" indent="-457200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Font typeface="Wingdings" panose="05000000000000000000" charset="0"/>
              <a:buChar char="v"/>
              <a:tabLst>
                <a:tab pos="287655" algn="l"/>
              </a:tabLst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@import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rule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import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sheet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2600" spc="-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5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110" dirty="0">
                <a:latin typeface="Times New Roman" panose="02020603050405020304"/>
                <a:cs typeface="Times New Roman" panose="02020603050405020304"/>
              </a:rPr>
              <a:t>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469265" marR="5080" indent="-457200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5000"/>
              <a:buFont typeface="Wingdings" panose="05000000000000000000" charset="0"/>
              <a:buChar char="v"/>
              <a:tabLst>
                <a:tab pos="287655" algn="l"/>
              </a:tabLst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@import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rule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top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document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(but </a:t>
            </a:r>
            <a:r>
              <a:rPr sz="2600" spc="-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@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7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9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110" dirty="0">
                <a:latin typeface="Times New Roman" panose="02020603050405020304"/>
                <a:cs typeface="Times New Roman" panose="02020603050405020304"/>
              </a:rPr>
              <a:t>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469265" indent="-457200">
              <a:lnSpc>
                <a:spcPct val="100000"/>
              </a:lnSpc>
              <a:spcBef>
                <a:spcPts val="670"/>
              </a:spcBef>
              <a:buClr>
                <a:srgbClr val="D34816"/>
              </a:buClr>
              <a:buSzPct val="85000"/>
              <a:buFont typeface="Wingdings" panose="05000000000000000000" charset="0"/>
              <a:buChar char="v"/>
              <a:tabLst>
                <a:tab pos="287655" algn="l"/>
              </a:tabLst>
            </a:pPr>
            <a:r>
              <a:rPr sz="2600" spc="-290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2600" spc="-5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@import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114" dirty="0">
                <a:latin typeface="Times New Roman" panose="02020603050405020304"/>
                <a:cs typeface="Times New Roman" panose="02020603050405020304"/>
              </a:rPr>
              <a:t>url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|</a:t>
            </a:r>
            <a:r>
              <a:rPr sz="2600" i="1" spc="-114" dirty="0">
                <a:latin typeface="Times New Roman" panose="02020603050405020304"/>
                <a:cs typeface="Times New Roman" panose="02020603050405020304"/>
              </a:rPr>
              <a:t>string</a:t>
            </a:r>
            <a:r>
              <a:rPr sz="2600" i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215" dirty="0">
                <a:latin typeface="Times New Roman" panose="02020603050405020304"/>
                <a:cs typeface="Times New Roman" panose="02020603050405020304"/>
              </a:rPr>
              <a:t>list-of-mediaqueries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&lt;style&gt;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@import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url('styles.css');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65" dirty="0">
                <a:latin typeface="Times New Roman" panose="02020603050405020304"/>
                <a:cs typeface="Times New Roman" panose="02020603050405020304"/>
              </a:rPr>
              <a:t>&lt;/style&gt;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889" y="6785564"/>
            <a:ext cx="28448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</a:fld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07" y="1145514"/>
            <a:ext cx="30118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" dirty="0">
                <a:latin typeface="Franklin Gothic Medium" panose="020B0603020102020204"/>
                <a:cs typeface="Franklin Gothic Medium" panose="020B0603020102020204"/>
              </a:rPr>
              <a:t>CSS</a:t>
            </a:r>
            <a:r>
              <a:rPr b="0" spc="-65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30" dirty="0">
                <a:latin typeface="Franklin Gothic Medium" panose="020B0603020102020204"/>
                <a:cs typeface="Franklin Gothic Medium" panose="020B0603020102020204"/>
              </a:rPr>
              <a:t>Selectors</a:t>
            </a:r>
            <a:endParaRPr b="0" spc="-3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40" y="2320290"/>
            <a:ext cx="7584440" cy="451802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354965" marR="304800" indent="-342900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Font typeface="Wingdings" panose="05000000000000000000" charset="0"/>
              <a:buChar char="o"/>
              <a:tabLst>
                <a:tab pos="287020" algn="l"/>
                <a:tab pos="287655" algn="l"/>
              </a:tabLst>
            </a:pP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33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3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nd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9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27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s  </a:t>
            </a:r>
            <a:r>
              <a:rPr sz="2400" spc="-24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ou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Font typeface="Wingdings" panose="05000000000000000000" charset="0"/>
              <a:buChar char="o"/>
              <a:tabLst>
                <a:tab pos="287020" algn="l"/>
                <a:tab pos="287655" algn="l"/>
              </a:tabLst>
            </a:pPr>
            <a:r>
              <a:rPr sz="2400" spc="-22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divide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70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selectors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into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five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categories: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8600">
              <a:lnSpc>
                <a:spcPct val="100000"/>
              </a:lnSpc>
              <a:spcBef>
                <a:spcPts val="425"/>
              </a:spcBef>
              <a:buClr>
                <a:srgbClr val="9A2D1F"/>
              </a:buClr>
              <a:buSzPct val="84000"/>
              <a:buChar char="●"/>
              <a:tabLst>
                <a:tab pos="561340" algn="l"/>
              </a:tabLst>
            </a:pPr>
            <a:r>
              <a:rPr sz="2200" spc="-30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2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200" spc="7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00" spc="-1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-1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9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200" spc="9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ss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835660" marR="735330" lvl="2" indent="-228600">
              <a:lnSpc>
                <a:spcPct val="100000"/>
              </a:lnSpc>
              <a:spcBef>
                <a:spcPts val="445"/>
              </a:spcBef>
              <a:buClr>
                <a:srgbClr val="E6B1AA"/>
              </a:buClr>
              <a:buSzPct val="84000"/>
              <a:buChar char="●"/>
              <a:tabLst>
                <a:tab pos="835660" algn="l"/>
              </a:tabLst>
            </a:pPr>
            <a:r>
              <a:rPr sz="19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Element </a:t>
            </a:r>
            <a:r>
              <a:rPr sz="19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Selector,Id </a:t>
            </a:r>
            <a:r>
              <a:rPr sz="19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Selector,Class </a:t>
            </a:r>
            <a:r>
              <a:rPr sz="19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Selector,Universal</a:t>
            </a:r>
            <a:r>
              <a:rPr sz="19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Selector,Group </a:t>
            </a:r>
            <a:r>
              <a:rPr sz="1900" spc="-459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Selector</a:t>
            </a:r>
            <a:endParaRPr sz="190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675005" marR="5080" lvl="1" indent="-342900">
              <a:lnSpc>
                <a:spcPct val="100000"/>
              </a:lnSpc>
              <a:spcBef>
                <a:spcPts val="350"/>
              </a:spcBef>
              <a:buClr>
                <a:srgbClr val="9A2D1F"/>
              </a:buClr>
              <a:buSzPct val="84000"/>
              <a:buFont typeface="Arial" panose="020B0604020202020204" pitchFamily="34" charset="0"/>
              <a:buChar char="•"/>
              <a:tabLst>
                <a:tab pos="561340" algn="l"/>
              </a:tabLst>
            </a:pPr>
            <a:r>
              <a:rPr sz="2200" u="heavy" spc="-9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Combinator</a:t>
            </a:r>
            <a:r>
              <a:rPr sz="2200" u="heavy" spc="-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u="heavy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selectors</a:t>
            </a:r>
            <a:r>
              <a:rPr sz="2200" spc="-4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(select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specific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relationship </a:t>
            </a:r>
            <a:r>
              <a:rPr sz="2200" spc="-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ee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75005" lvl="1" indent="-342900">
              <a:lnSpc>
                <a:spcPct val="100000"/>
              </a:lnSpc>
              <a:spcBef>
                <a:spcPts val="405"/>
              </a:spcBef>
              <a:buClr>
                <a:srgbClr val="9A2D1F"/>
              </a:buClr>
              <a:buSzPct val="84000"/>
              <a:buFont typeface="Arial" panose="020B0604020202020204" pitchFamily="34" charset="0"/>
              <a:buChar char="•"/>
              <a:tabLst>
                <a:tab pos="561340" algn="l"/>
              </a:tabLst>
            </a:pPr>
            <a:r>
              <a:rPr sz="2200" u="heavy" spc="-1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Pseudo-class</a:t>
            </a:r>
            <a:r>
              <a:rPr sz="2200" u="heavy" spc="-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u="heavy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selectors</a:t>
            </a:r>
            <a:r>
              <a:rPr sz="2200" spc="-4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(select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certain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state)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75005" lvl="1" indent="-342900">
              <a:lnSpc>
                <a:spcPct val="100000"/>
              </a:lnSpc>
              <a:spcBef>
                <a:spcPts val="400"/>
              </a:spcBef>
              <a:buClr>
                <a:srgbClr val="9A2D1F"/>
              </a:buClr>
              <a:buSzPct val="84000"/>
              <a:buFont typeface="Arial" panose="020B0604020202020204" pitchFamily="34" charset="0"/>
              <a:buChar char="•"/>
              <a:tabLst>
                <a:tab pos="561340" algn="l"/>
              </a:tabLst>
            </a:pPr>
            <a:r>
              <a:rPr sz="2200" u="heavy" spc="-10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Pseudo-elements</a:t>
            </a:r>
            <a:r>
              <a:rPr sz="2200" u="heavy" spc="-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u="heavy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selectors</a:t>
            </a:r>
            <a:r>
              <a:rPr sz="2200" spc="-4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(select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element)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75005" marR="47625" lvl="1" indent="-342900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4000"/>
              <a:buFont typeface="Arial" panose="020B0604020202020204" pitchFamily="34" charset="0"/>
              <a:buChar char="•"/>
              <a:tabLst>
                <a:tab pos="561340" algn="l"/>
              </a:tabLst>
            </a:pPr>
            <a:r>
              <a:rPr sz="2200" u="heavy" spc="-6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200" u="heavy" spc="-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u="heavy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selectors</a:t>
            </a:r>
            <a:r>
              <a:rPr sz="2200" spc="-2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(select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or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attribute </a:t>
            </a:r>
            <a:r>
              <a:rPr sz="2200" spc="-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value)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889" y="6785564"/>
            <a:ext cx="28448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</a:fld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40" y="798830"/>
            <a:ext cx="3669030" cy="61023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5" dirty="0">
                <a:latin typeface="Franklin Gothic Medium" panose="020B0603020102020204"/>
                <a:cs typeface="Franklin Gothic Medium" panose="020B0603020102020204"/>
              </a:rPr>
              <a:t>Element</a:t>
            </a:r>
            <a:r>
              <a:rPr b="0" spc="-5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45" dirty="0">
                <a:latin typeface="Franklin Gothic Medium" panose="020B0603020102020204"/>
                <a:cs typeface="Franklin Gothic Medium" panose="020B0603020102020204"/>
              </a:rPr>
              <a:t>Selector</a:t>
            </a:r>
            <a:endParaRPr b="0" spc="-45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40" y="1720215"/>
            <a:ext cx="8014335" cy="5720080"/>
          </a:xfrm>
          <a:prstGeom prst="rect">
            <a:avLst/>
          </a:prstGeom>
        </p:spPr>
        <p:txBody>
          <a:bodyPr vert="horz" wrap="square" lIns="0" tIns="4000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!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CT</a:t>
            </a:r>
            <a:r>
              <a:rPr sz="2400" spc="-26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b="1" spc="150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b="1" spc="50" dirty="0">
                <a:latin typeface="Times New Roman" panose="02020603050405020304"/>
                <a:cs typeface="Times New Roman" panose="02020603050405020304"/>
              </a:rPr>
              <a:t>&lt;html&gt;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b="1" spc="45" dirty="0">
                <a:latin typeface="Times New Roman" panose="02020603050405020304"/>
                <a:cs typeface="Times New Roman" panose="02020603050405020304"/>
              </a:rPr>
              <a:t>&lt;head&gt;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3543300">
              <a:lnSpc>
                <a:spcPct val="111000"/>
              </a:lnSpc>
            </a:pPr>
            <a:r>
              <a:rPr sz="2400" b="1" spc="15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400" b="1" spc="-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b="1" spc="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b="1" spc="1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b="1" spc="1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b="1" spc="3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b="1" spc="95" dirty="0">
                <a:latin typeface="Times New Roman" panose="02020603050405020304"/>
                <a:cs typeface="Times New Roman" panose="02020603050405020304"/>
              </a:rPr>
              <a:t>&gt;  </a:t>
            </a:r>
            <a:r>
              <a:rPr sz="2400" b="1" spc="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96850" marR="2707005">
              <a:lnSpc>
                <a:spcPct val="111000"/>
              </a:lnSpc>
            </a:pPr>
            <a:r>
              <a:rPr sz="2400" spc="1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; 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lo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lu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b="1" spc="90" dirty="0">
                <a:latin typeface="Times New Roman" panose="02020603050405020304"/>
                <a:cs typeface="Times New Roman" panose="02020603050405020304"/>
              </a:rPr>
              <a:t>&lt;/style&gt;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400" b="1" spc="95" dirty="0">
                <a:latin typeface="Times New Roman" panose="02020603050405020304"/>
                <a:cs typeface="Times New Roman" panose="02020603050405020304"/>
              </a:rPr>
              <a:t>&lt;/head&gt;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b="1" spc="55" dirty="0">
                <a:latin typeface="Times New Roman" panose="02020603050405020304"/>
                <a:cs typeface="Times New Roman" panose="02020603050405020304"/>
              </a:rPr>
              <a:t>&lt;body&gt;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b="1" spc="15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400" b="1" spc="1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b="1" spc="150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ppl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400" b="1" spc="15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400" b="1" spc="39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b="1" spc="1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b="1" spc="150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b="1" spc="85" dirty="0">
                <a:latin typeface="Times New Roman" panose="02020603050405020304"/>
                <a:cs typeface="Times New Roman" panose="02020603050405020304"/>
              </a:rPr>
              <a:t>&lt;p</a:t>
            </a:r>
            <a:r>
              <a:rPr sz="24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id="para1"</a:t>
            </a:r>
            <a:r>
              <a:rPr sz="2400" b="1" spc="-40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Me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too!</a:t>
            </a:r>
            <a:r>
              <a:rPr sz="2400" b="1" spc="65" dirty="0">
                <a:latin typeface="Times New Roman" panose="02020603050405020304"/>
                <a:cs typeface="Times New Roman" panose="02020603050405020304"/>
              </a:rPr>
              <a:t>&lt;/p&gt;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&lt;p&gt;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me!</a:t>
            </a:r>
            <a:r>
              <a:rPr sz="2400" b="1" spc="70" dirty="0">
                <a:latin typeface="Times New Roman" panose="02020603050405020304"/>
                <a:cs typeface="Times New Roman" panose="02020603050405020304"/>
              </a:rPr>
              <a:t>&lt;/p&gt;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400" b="1" spc="105" dirty="0">
                <a:latin typeface="Times New Roman" panose="02020603050405020304"/>
                <a:cs typeface="Times New Roman" panose="02020603050405020304"/>
              </a:rPr>
              <a:t>&lt;/body&gt;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b="1" spc="100" dirty="0">
                <a:latin typeface="Times New Roman" panose="02020603050405020304"/>
                <a:cs typeface="Times New Roman" panose="02020603050405020304"/>
              </a:rPr>
              <a:t>&lt;/html&gt;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889" y="6785564"/>
            <a:ext cx="28448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</a:fld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870" y="947347"/>
            <a:ext cx="25730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90" dirty="0"/>
              <a:t>T</a:t>
            </a:r>
            <a:r>
              <a:rPr sz="3200" spc="-229" dirty="0"/>
              <a:t>h</a:t>
            </a:r>
            <a:r>
              <a:rPr sz="3200" spc="-114" dirty="0"/>
              <a:t>e</a:t>
            </a:r>
            <a:r>
              <a:rPr sz="3200" spc="-125" dirty="0"/>
              <a:t> </a:t>
            </a:r>
            <a:r>
              <a:rPr sz="3200" spc="-155" dirty="0"/>
              <a:t>i</a:t>
            </a:r>
            <a:r>
              <a:rPr sz="3200" spc="-229" dirty="0"/>
              <a:t>d</a:t>
            </a:r>
            <a:r>
              <a:rPr sz="3200" spc="-85" dirty="0"/>
              <a:t> </a:t>
            </a:r>
            <a:r>
              <a:rPr sz="3200" spc="-315" dirty="0"/>
              <a:t>S</a:t>
            </a:r>
            <a:r>
              <a:rPr sz="3200" spc="-85" dirty="0"/>
              <a:t>e</a:t>
            </a:r>
            <a:r>
              <a:rPr sz="3200" spc="-155" dirty="0"/>
              <a:t>l</a:t>
            </a:r>
            <a:r>
              <a:rPr sz="3200" spc="-120" dirty="0"/>
              <a:t>e</a:t>
            </a:r>
            <a:r>
              <a:rPr sz="3200" spc="-310" dirty="0"/>
              <a:t>c</a:t>
            </a:r>
            <a:r>
              <a:rPr sz="3200" spc="-105" dirty="0"/>
              <a:t>t</a:t>
            </a:r>
            <a:r>
              <a:rPr sz="3200" spc="-330" dirty="0"/>
              <a:t>o</a:t>
            </a:r>
            <a:r>
              <a:rPr sz="3200" spc="-190" dirty="0"/>
              <a:t>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50178" y="1586007"/>
            <a:ext cx="7545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24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4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4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specify</a:t>
            </a:r>
            <a:r>
              <a:rPr sz="24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single,</a:t>
            </a:r>
            <a:r>
              <a:rPr sz="2400" spc="-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24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element.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7476" y="2021056"/>
            <a:ext cx="3080385" cy="43535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20" dirty="0">
                <a:latin typeface="Times New Roman" panose="02020603050405020304"/>
                <a:cs typeface="Times New Roman" panose="02020603050405020304"/>
              </a:rPr>
              <a:t>&lt;html&gt;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&lt;head&gt;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410"/>
              </a:lnSpc>
              <a:spcBef>
                <a:spcPts val="155"/>
              </a:spcBef>
            </a:pPr>
            <a:r>
              <a:rPr sz="2600" spc="27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27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spc="5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57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600" spc="170" dirty="0">
                <a:latin typeface="Times New Roman" panose="02020603050405020304"/>
                <a:cs typeface="Times New Roman" panose="02020603050405020304"/>
              </a:rPr>
              <a:t>&gt;  </a:t>
            </a:r>
            <a:r>
              <a:rPr sz="26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#para1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96240" algn="l"/>
              </a:tabLst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{	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text-align:center;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 marR="1108710" indent="372745">
              <a:lnSpc>
                <a:spcPts val="3410"/>
              </a:lnSpc>
              <a:spcBef>
                <a:spcPts val="160"/>
              </a:spcBef>
              <a:tabLst>
                <a:tab pos="1804670" algn="l"/>
              </a:tabLst>
            </a:pP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}  </a:t>
            </a:r>
            <a:r>
              <a:rPr sz="2600" spc="-3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#para2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R="827405" algn="ctr">
              <a:lnSpc>
                <a:spcPct val="100000"/>
              </a:lnSpc>
              <a:spcBef>
                <a:spcPts val="125"/>
              </a:spcBef>
              <a:tabLst>
                <a:tab pos="307340" algn="l"/>
              </a:tabLst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{	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text-align:right;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R="835660" algn="ctr">
              <a:lnSpc>
                <a:spcPct val="100000"/>
              </a:lnSpc>
              <a:spcBef>
                <a:spcPts val="290"/>
              </a:spcBef>
              <a:tabLst>
                <a:tab pos="1454785" algn="l"/>
              </a:tabLst>
            </a:pP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color:blue;	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R="656590" algn="ctr">
              <a:lnSpc>
                <a:spcPct val="100000"/>
              </a:lnSpc>
              <a:spcBef>
                <a:spcPts val="285"/>
              </a:spcBef>
            </a:pPr>
            <a:r>
              <a:rPr sz="2600" spc="65" dirty="0">
                <a:latin typeface="Times New Roman" panose="02020603050405020304"/>
                <a:cs typeface="Times New Roman" panose="02020603050405020304"/>
              </a:rPr>
              <a:t>&lt;/style&gt;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80" dirty="0">
                <a:latin typeface="Times New Roman" panose="02020603050405020304"/>
                <a:cs typeface="Times New Roman" panose="02020603050405020304"/>
              </a:rPr>
              <a:t>&lt;/head&gt;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889" y="6785564"/>
            <a:ext cx="28448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</a:fld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574540" y="2223770"/>
            <a:ext cx="4921885" cy="4635500"/>
          </a:xfrm>
          <a:prstGeom prst="rect">
            <a:avLst/>
          </a:prstGeom>
        </p:spPr>
        <p:txBody>
          <a:bodyPr vert="horz" wrap="square" lIns="0" tIns="4889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pc="-15" dirty="0"/>
              <a:t>&lt;body&gt;</a:t>
            </a:r>
            <a:endParaRPr spc="-15" dirty="0"/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pc="275" dirty="0"/>
              <a:t>&lt;</a:t>
            </a:r>
            <a:r>
              <a:rPr spc="-110" dirty="0"/>
              <a:t>p</a:t>
            </a:r>
            <a:r>
              <a:rPr spc="-75" dirty="0"/>
              <a:t> </a:t>
            </a:r>
            <a:r>
              <a:rPr spc="-130" dirty="0">
                <a:solidFill>
                  <a:srgbClr val="FF0000"/>
                </a:solidFill>
              </a:rPr>
              <a:t>i</a:t>
            </a:r>
            <a:r>
              <a:rPr spc="-105" dirty="0">
                <a:solidFill>
                  <a:srgbClr val="FF0000"/>
                </a:solidFill>
              </a:rPr>
              <a:t>d</a:t>
            </a:r>
            <a:r>
              <a:rPr spc="250" dirty="0">
                <a:solidFill>
                  <a:srgbClr val="FF0000"/>
                </a:solidFill>
              </a:rPr>
              <a:t>=</a:t>
            </a:r>
            <a:r>
              <a:rPr spc="30" dirty="0">
                <a:solidFill>
                  <a:srgbClr val="FF0000"/>
                </a:solidFill>
              </a:rPr>
              <a:t>"</a:t>
            </a:r>
            <a:r>
              <a:rPr spc="-135" dirty="0">
                <a:solidFill>
                  <a:srgbClr val="FF0000"/>
                </a:solidFill>
              </a:rPr>
              <a:t>p</a:t>
            </a:r>
            <a:r>
              <a:rPr spc="-195" dirty="0">
                <a:solidFill>
                  <a:srgbClr val="FF0000"/>
                </a:solidFill>
              </a:rPr>
              <a:t>a</a:t>
            </a:r>
            <a:r>
              <a:rPr spc="15" dirty="0">
                <a:solidFill>
                  <a:srgbClr val="FF0000"/>
                </a:solidFill>
              </a:rPr>
              <a:t>r</a:t>
            </a:r>
            <a:r>
              <a:rPr spc="-220" dirty="0">
                <a:solidFill>
                  <a:srgbClr val="FF0000"/>
                </a:solidFill>
              </a:rPr>
              <a:t>a</a:t>
            </a:r>
            <a:r>
              <a:rPr spc="-105" dirty="0">
                <a:solidFill>
                  <a:srgbClr val="FF0000"/>
                </a:solidFill>
              </a:rPr>
              <a:t>1</a:t>
            </a:r>
            <a:r>
              <a:rPr dirty="0">
                <a:solidFill>
                  <a:srgbClr val="FF0000"/>
                </a:solidFill>
              </a:rPr>
              <a:t>"</a:t>
            </a:r>
            <a:r>
              <a:rPr spc="275" dirty="0">
                <a:solidFill>
                  <a:srgbClr val="FF0000"/>
                </a:solidFill>
              </a:rPr>
              <a:t>&gt;</a:t>
            </a:r>
            <a:r>
              <a:rPr spc="-140" dirty="0"/>
              <a:t>H</a:t>
            </a:r>
            <a:r>
              <a:rPr spc="-114" dirty="0"/>
              <a:t>e</a:t>
            </a:r>
            <a:r>
              <a:rPr spc="-105" dirty="0"/>
              <a:t>ll</a:t>
            </a:r>
            <a:r>
              <a:rPr spc="-110" dirty="0"/>
              <a:t>o</a:t>
            </a:r>
            <a:r>
              <a:rPr spc="-415" dirty="0"/>
              <a:t> </a:t>
            </a:r>
            <a:r>
              <a:rPr spc="-350" dirty="0"/>
              <a:t>W</a:t>
            </a:r>
            <a:r>
              <a:rPr spc="-135" dirty="0"/>
              <a:t>o</a:t>
            </a:r>
            <a:r>
              <a:rPr spc="45" dirty="0"/>
              <a:t>r</a:t>
            </a:r>
            <a:r>
              <a:rPr spc="-105" dirty="0"/>
              <a:t>l</a:t>
            </a:r>
            <a:r>
              <a:rPr spc="-105" dirty="0"/>
              <a:t>d</a:t>
            </a:r>
            <a:r>
              <a:rPr spc="-120" dirty="0"/>
              <a:t>!</a:t>
            </a:r>
            <a:r>
              <a:rPr spc="250" dirty="0"/>
              <a:t>&lt;</a:t>
            </a:r>
            <a:r>
              <a:rPr spc="600" dirty="0"/>
              <a:t>/</a:t>
            </a:r>
            <a:r>
              <a:rPr spc="-135" dirty="0"/>
              <a:t>p</a:t>
            </a:r>
            <a:r>
              <a:rPr spc="270" dirty="0"/>
              <a:t>&gt;</a:t>
            </a:r>
            <a:endParaRPr spc="270" dirty="0"/>
          </a:p>
          <a:p>
            <a:pPr marL="287020" marR="5080" indent="-274955">
              <a:lnSpc>
                <a:spcPts val="2810"/>
              </a:lnSpc>
              <a:spcBef>
                <a:spcPts val="635"/>
              </a:spcBef>
            </a:pPr>
            <a:r>
              <a:rPr spc="275" dirty="0"/>
              <a:t>&lt;</a:t>
            </a:r>
            <a:r>
              <a:rPr spc="-135" dirty="0"/>
              <a:t>p</a:t>
            </a:r>
            <a:r>
              <a:rPr spc="275" dirty="0"/>
              <a:t>&gt;</a:t>
            </a:r>
            <a:r>
              <a:rPr spc="-135" dirty="0"/>
              <a:t>T</a:t>
            </a:r>
            <a:r>
              <a:rPr spc="-155" dirty="0"/>
              <a:t>h</a:t>
            </a:r>
            <a:r>
              <a:rPr spc="-130" dirty="0"/>
              <a:t>i</a:t>
            </a:r>
            <a:r>
              <a:rPr spc="-200" dirty="0"/>
              <a:t>s</a:t>
            </a:r>
            <a:r>
              <a:rPr spc="-60" dirty="0"/>
              <a:t> </a:t>
            </a:r>
            <a:r>
              <a:rPr spc="-135" dirty="0"/>
              <a:t>p</a:t>
            </a:r>
            <a:r>
              <a:rPr spc="-195" dirty="0"/>
              <a:t>a</a:t>
            </a:r>
            <a:r>
              <a:rPr spc="15" dirty="0"/>
              <a:t>r</a:t>
            </a:r>
            <a:r>
              <a:rPr spc="-195" dirty="0"/>
              <a:t>a</a:t>
            </a:r>
            <a:r>
              <a:rPr spc="-185" dirty="0"/>
              <a:t>g</a:t>
            </a:r>
            <a:r>
              <a:rPr spc="45" dirty="0"/>
              <a:t>r</a:t>
            </a:r>
            <a:r>
              <a:rPr spc="-220" dirty="0"/>
              <a:t>a</a:t>
            </a:r>
            <a:r>
              <a:rPr spc="-105" dirty="0"/>
              <a:t>p</a:t>
            </a:r>
            <a:r>
              <a:rPr spc="-160" dirty="0"/>
              <a:t>h</a:t>
            </a:r>
            <a:r>
              <a:rPr spc="-75" dirty="0"/>
              <a:t> </a:t>
            </a:r>
            <a:r>
              <a:rPr spc="-130" dirty="0"/>
              <a:t>i</a:t>
            </a:r>
            <a:r>
              <a:rPr spc="-200" dirty="0"/>
              <a:t>s</a:t>
            </a:r>
            <a:r>
              <a:rPr spc="-60" dirty="0"/>
              <a:t> </a:t>
            </a:r>
            <a:r>
              <a:rPr spc="-105" dirty="0"/>
              <a:t>no</a:t>
            </a:r>
            <a:r>
              <a:rPr spc="35" dirty="0"/>
              <a:t>t</a:t>
            </a:r>
            <a:r>
              <a:rPr spc="-85" dirty="0"/>
              <a:t> </a:t>
            </a:r>
            <a:r>
              <a:rPr spc="-195" dirty="0"/>
              <a:t>a</a:t>
            </a:r>
            <a:r>
              <a:rPr spc="-220" dirty="0"/>
              <a:t>f</a:t>
            </a:r>
            <a:r>
              <a:rPr spc="-190" dirty="0"/>
              <a:t>f</a:t>
            </a:r>
            <a:r>
              <a:rPr spc="-90" dirty="0"/>
              <a:t>e</a:t>
            </a:r>
            <a:r>
              <a:rPr spc="-170" dirty="0"/>
              <a:t>c</a:t>
            </a:r>
            <a:r>
              <a:rPr spc="25" dirty="0"/>
              <a:t>t</a:t>
            </a:r>
            <a:r>
              <a:rPr spc="-90" dirty="0"/>
              <a:t>e</a:t>
            </a:r>
            <a:r>
              <a:rPr spc="-110" dirty="0"/>
              <a:t>d</a:t>
            </a:r>
            <a:r>
              <a:rPr spc="-75" dirty="0"/>
              <a:t> </a:t>
            </a:r>
            <a:r>
              <a:rPr spc="-185" dirty="0"/>
              <a:t>b</a:t>
            </a:r>
            <a:r>
              <a:rPr spc="-215" dirty="0"/>
              <a:t>y</a:t>
            </a:r>
            <a:r>
              <a:rPr spc="-70" dirty="0"/>
              <a:t> </a:t>
            </a:r>
            <a:r>
              <a:rPr spc="25" dirty="0"/>
              <a:t>t</a:t>
            </a:r>
            <a:r>
              <a:rPr spc="-155" dirty="0"/>
              <a:t>h</a:t>
            </a:r>
            <a:r>
              <a:rPr spc="-70" dirty="0"/>
              <a:t>e  </a:t>
            </a:r>
            <a:r>
              <a:rPr spc="45" dirty="0"/>
              <a:t>style.&lt;/p&gt;</a:t>
            </a:r>
            <a:endParaRPr spc="45" dirty="0"/>
          </a:p>
          <a:p>
            <a:pPr marL="287020" marR="10795" indent="-274955">
              <a:lnSpc>
                <a:spcPts val="2810"/>
              </a:lnSpc>
              <a:spcBef>
                <a:spcPts val="600"/>
              </a:spcBef>
            </a:pPr>
            <a:r>
              <a:rPr spc="275" dirty="0"/>
              <a:t>&lt;</a:t>
            </a:r>
            <a:r>
              <a:rPr spc="-110" dirty="0"/>
              <a:t>p</a:t>
            </a:r>
            <a:r>
              <a:rPr spc="-75" dirty="0"/>
              <a:t> </a:t>
            </a:r>
            <a:r>
              <a:rPr spc="-130" dirty="0">
                <a:solidFill>
                  <a:srgbClr val="0070BF"/>
                </a:solidFill>
              </a:rPr>
              <a:t>i</a:t>
            </a:r>
            <a:r>
              <a:rPr spc="-105" dirty="0">
                <a:solidFill>
                  <a:srgbClr val="0070BF"/>
                </a:solidFill>
              </a:rPr>
              <a:t>d</a:t>
            </a:r>
            <a:r>
              <a:rPr spc="250" dirty="0">
                <a:solidFill>
                  <a:srgbClr val="0070BF"/>
                </a:solidFill>
              </a:rPr>
              <a:t>=</a:t>
            </a:r>
            <a:r>
              <a:rPr spc="30" dirty="0">
                <a:solidFill>
                  <a:srgbClr val="0070BF"/>
                </a:solidFill>
              </a:rPr>
              <a:t>"</a:t>
            </a:r>
            <a:r>
              <a:rPr spc="-135" dirty="0">
                <a:solidFill>
                  <a:srgbClr val="0070BF"/>
                </a:solidFill>
              </a:rPr>
              <a:t>p</a:t>
            </a:r>
            <a:r>
              <a:rPr spc="-195" dirty="0">
                <a:solidFill>
                  <a:srgbClr val="0070BF"/>
                </a:solidFill>
              </a:rPr>
              <a:t>a</a:t>
            </a:r>
            <a:r>
              <a:rPr spc="15" dirty="0">
                <a:solidFill>
                  <a:srgbClr val="0070BF"/>
                </a:solidFill>
              </a:rPr>
              <a:t>r</a:t>
            </a:r>
            <a:r>
              <a:rPr spc="-220" dirty="0">
                <a:solidFill>
                  <a:srgbClr val="0070BF"/>
                </a:solidFill>
              </a:rPr>
              <a:t>a</a:t>
            </a:r>
            <a:r>
              <a:rPr spc="-105" dirty="0">
                <a:solidFill>
                  <a:srgbClr val="0070BF"/>
                </a:solidFill>
              </a:rPr>
              <a:t>2</a:t>
            </a:r>
            <a:r>
              <a:rPr dirty="0">
                <a:solidFill>
                  <a:srgbClr val="0070BF"/>
                </a:solidFill>
              </a:rPr>
              <a:t>"</a:t>
            </a:r>
            <a:r>
              <a:rPr spc="540" dirty="0">
                <a:solidFill>
                  <a:srgbClr val="0070BF"/>
                </a:solidFill>
              </a:rPr>
              <a:t>&gt;</a:t>
            </a:r>
            <a:r>
              <a:rPr spc="-135" dirty="0"/>
              <a:t>T</a:t>
            </a:r>
            <a:r>
              <a:rPr spc="-155" dirty="0"/>
              <a:t>h</a:t>
            </a:r>
            <a:r>
              <a:rPr spc="-100" dirty="0"/>
              <a:t>e</a:t>
            </a:r>
            <a:r>
              <a:rPr spc="-70" dirty="0"/>
              <a:t> </a:t>
            </a:r>
            <a:r>
              <a:rPr spc="-130" dirty="0"/>
              <a:t>i</a:t>
            </a:r>
            <a:r>
              <a:rPr spc="-110" dirty="0"/>
              <a:t>d</a:t>
            </a:r>
            <a:r>
              <a:rPr spc="-75" dirty="0"/>
              <a:t> </a:t>
            </a:r>
            <a:r>
              <a:rPr spc="-210" dirty="0"/>
              <a:t>s</a:t>
            </a:r>
            <a:r>
              <a:rPr spc="-90" dirty="0"/>
              <a:t>e</a:t>
            </a:r>
            <a:r>
              <a:rPr spc="-105" dirty="0"/>
              <a:t>l</a:t>
            </a:r>
            <a:r>
              <a:rPr spc="-114" dirty="0"/>
              <a:t>e</a:t>
            </a:r>
            <a:r>
              <a:rPr spc="-145" dirty="0"/>
              <a:t>c</a:t>
            </a:r>
            <a:r>
              <a:rPr spc="25" dirty="0"/>
              <a:t>t</a:t>
            </a:r>
            <a:r>
              <a:rPr spc="-135" dirty="0"/>
              <a:t>o</a:t>
            </a:r>
            <a:r>
              <a:rPr spc="30" dirty="0"/>
              <a:t>r</a:t>
            </a:r>
            <a:r>
              <a:rPr spc="-65" dirty="0"/>
              <a:t> </a:t>
            </a:r>
            <a:r>
              <a:rPr spc="-105" dirty="0"/>
              <a:t>u</a:t>
            </a:r>
            <a:r>
              <a:rPr spc="-210" dirty="0"/>
              <a:t>s</a:t>
            </a:r>
            <a:r>
              <a:rPr spc="-114" dirty="0"/>
              <a:t>e</a:t>
            </a:r>
            <a:r>
              <a:rPr spc="-200" dirty="0"/>
              <a:t>s</a:t>
            </a:r>
            <a:r>
              <a:rPr spc="-60" dirty="0"/>
              <a:t> </a:t>
            </a:r>
            <a:r>
              <a:rPr spc="25" dirty="0"/>
              <a:t>t</a:t>
            </a:r>
            <a:r>
              <a:rPr spc="-155" dirty="0"/>
              <a:t>h</a:t>
            </a:r>
            <a:r>
              <a:rPr spc="-70" dirty="0"/>
              <a:t>e  </a:t>
            </a:r>
            <a:r>
              <a:rPr spc="-120" dirty="0"/>
              <a:t>id</a:t>
            </a:r>
            <a:r>
              <a:rPr spc="-75" dirty="0"/>
              <a:t> </a:t>
            </a:r>
            <a:r>
              <a:rPr spc="-65" dirty="0"/>
              <a:t>attribute</a:t>
            </a:r>
            <a:r>
              <a:rPr spc="-70" dirty="0"/>
              <a:t> </a:t>
            </a:r>
            <a:r>
              <a:rPr spc="-150" dirty="0"/>
              <a:t>of</a:t>
            </a:r>
            <a:r>
              <a:rPr spc="-80" dirty="0"/>
              <a:t> </a:t>
            </a:r>
            <a:r>
              <a:rPr spc="-75" dirty="0"/>
              <a:t>the</a:t>
            </a:r>
            <a:r>
              <a:rPr spc="-70" dirty="0"/>
              <a:t> </a:t>
            </a:r>
            <a:r>
              <a:rPr spc="-220" dirty="0"/>
              <a:t>HTML</a:t>
            </a:r>
            <a:r>
              <a:rPr spc="-55" dirty="0"/>
              <a:t> </a:t>
            </a:r>
            <a:r>
              <a:rPr spc="-70" dirty="0"/>
              <a:t>element,</a:t>
            </a:r>
            <a:r>
              <a:rPr spc="-190" dirty="0"/>
              <a:t> </a:t>
            </a:r>
            <a:r>
              <a:rPr spc="-145" dirty="0"/>
              <a:t>and </a:t>
            </a:r>
            <a:r>
              <a:rPr spc="-635" dirty="0"/>
              <a:t> </a:t>
            </a:r>
            <a:r>
              <a:rPr spc="-130" dirty="0"/>
              <a:t>i</a:t>
            </a:r>
            <a:r>
              <a:rPr spc="-200" dirty="0"/>
              <a:t>s</a:t>
            </a:r>
            <a:r>
              <a:rPr spc="-60" dirty="0"/>
              <a:t> </a:t>
            </a:r>
            <a:r>
              <a:rPr spc="-105" dirty="0"/>
              <a:t>d</a:t>
            </a:r>
            <a:r>
              <a:rPr spc="-114" dirty="0"/>
              <a:t>e</a:t>
            </a:r>
            <a:r>
              <a:rPr spc="-190" dirty="0"/>
              <a:t>f</a:t>
            </a:r>
            <a:r>
              <a:rPr spc="-130" dirty="0"/>
              <a:t>i</a:t>
            </a:r>
            <a:r>
              <a:rPr spc="-105" dirty="0"/>
              <a:t>n</a:t>
            </a:r>
            <a:r>
              <a:rPr spc="-114" dirty="0"/>
              <a:t>e</a:t>
            </a:r>
            <a:r>
              <a:rPr spc="-110" dirty="0"/>
              <a:t>d</a:t>
            </a:r>
            <a:r>
              <a:rPr spc="-75" dirty="0"/>
              <a:t> </a:t>
            </a:r>
            <a:r>
              <a:rPr spc="-140" dirty="0"/>
              <a:t>w</a:t>
            </a:r>
            <a:r>
              <a:rPr spc="-130" dirty="0"/>
              <a:t>i</a:t>
            </a:r>
            <a:r>
              <a:rPr spc="25" dirty="0"/>
              <a:t>t</a:t>
            </a:r>
            <a:r>
              <a:rPr spc="-160" dirty="0"/>
              <a:t>h</a:t>
            </a:r>
            <a:r>
              <a:rPr spc="-75" dirty="0"/>
              <a:t> </a:t>
            </a:r>
            <a:r>
              <a:rPr spc="-204" dirty="0"/>
              <a:t>a</a:t>
            </a:r>
            <a:r>
              <a:rPr spc="-65" dirty="0"/>
              <a:t> </a:t>
            </a:r>
            <a:r>
              <a:rPr dirty="0"/>
              <a:t>"</a:t>
            </a:r>
            <a:r>
              <a:rPr spc="440" dirty="0"/>
              <a:t>#</a:t>
            </a:r>
            <a:r>
              <a:rPr dirty="0"/>
              <a:t>"</a:t>
            </a:r>
            <a:r>
              <a:rPr spc="100" dirty="0"/>
              <a:t>.</a:t>
            </a:r>
            <a:r>
              <a:rPr spc="-135" dirty="0"/>
              <a:t>T</a:t>
            </a:r>
            <a:r>
              <a:rPr spc="-155" dirty="0"/>
              <a:t>h</a:t>
            </a:r>
            <a:r>
              <a:rPr spc="-100" dirty="0"/>
              <a:t>e</a:t>
            </a:r>
            <a:r>
              <a:rPr spc="-70" dirty="0"/>
              <a:t> </a:t>
            </a:r>
            <a:r>
              <a:rPr spc="-210" dirty="0"/>
              <a:t>s</a:t>
            </a:r>
            <a:r>
              <a:rPr spc="25" dirty="0"/>
              <a:t>t</a:t>
            </a:r>
            <a:r>
              <a:rPr spc="-235" dirty="0"/>
              <a:t>y</a:t>
            </a:r>
            <a:r>
              <a:rPr spc="-105" dirty="0"/>
              <a:t>l</a:t>
            </a:r>
            <a:r>
              <a:rPr spc="-100" dirty="0"/>
              <a:t>e</a:t>
            </a:r>
            <a:r>
              <a:rPr spc="-40" dirty="0"/>
              <a:t> </a:t>
            </a:r>
            <a:r>
              <a:rPr spc="70" dirty="0"/>
              <a:t>r</a:t>
            </a:r>
            <a:r>
              <a:rPr spc="-105" dirty="0"/>
              <a:t>u</a:t>
            </a:r>
            <a:r>
              <a:rPr spc="-105" dirty="0"/>
              <a:t>l</a:t>
            </a:r>
            <a:r>
              <a:rPr spc="-70" dirty="0"/>
              <a:t>e  </a:t>
            </a:r>
            <a:r>
              <a:rPr spc="-130" dirty="0"/>
              <a:t>b</a:t>
            </a:r>
            <a:r>
              <a:rPr spc="-114" dirty="0"/>
              <a:t>e</a:t>
            </a:r>
            <a:r>
              <a:rPr spc="-105" dirty="0"/>
              <a:t>l</a:t>
            </a:r>
            <a:r>
              <a:rPr spc="-185" dirty="0"/>
              <a:t>o</a:t>
            </a:r>
            <a:r>
              <a:rPr spc="-145" dirty="0"/>
              <a:t>w</a:t>
            </a:r>
            <a:r>
              <a:rPr spc="-70" dirty="0"/>
              <a:t> </a:t>
            </a:r>
            <a:r>
              <a:rPr spc="-140" dirty="0"/>
              <a:t>w</a:t>
            </a:r>
            <a:r>
              <a:rPr spc="-130" dirty="0"/>
              <a:t>i</a:t>
            </a:r>
            <a:r>
              <a:rPr spc="-105" dirty="0"/>
              <a:t>l</a:t>
            </a:r>
            <a:r>
              <a:rPr spc="-100" dirty="0"/>
              <a:t>l</a:t>
            </a:r>
            <a:r>
              <a:rPr spc="-80" dirty="0"/>
              <a:t> </a:t>
            </a:r>
            <a:r>
              <a:rPr spc="-130" dirty="0"/>
              <a:t>b</a:t>
            </a:r>
            <a:r>
              <a:rPr spc="-100" dirty="0"/>
              <a:t>e</a:t>
            </a:r>
            <a:r>
              <a:rPr spc="-70" dirty="0"/>
              <a:t> </a:t>
            </a:r>
            <a:r>
              <a:rPr spc="-220" dirty="0"/>
              <a:t>a</a:t>
            </a:r>
            <a:r>
              <a:rPr spc="-105" dirty="0"/>
              <a:t>p</a:t>
            </a:r>
            <a:r>
              <a:rPr spc="-135" dirty="0"/>
              <a:t>p</a:t>
            </a:r>
            <a:r>
              <a:rPr spc="-105" dirty="0"/>
              <a:t>l</a:t>
            </a:r>
            <a:r>
              <a:rPr spc="-130" dirty="0"/>
              <a:t>i</a:t>
            </a:r>
            <a:r>
              <a:rPr spc="-90" dirty="0"/>
              <a:t>e</a:t>
            </a:r>
            <a:r>
              <a:rPr spc="-110" dirty="0"/>
              <a:t>d</a:t>
            </a:r>
            <a:r>
              <a:rPr spc="-75" dirty="0"/>
              <a:t> </a:t>
            </a:r>
            <a:r>
              <a:rPr spc="25" dirty="0"/>
              <a:t>t</a:t>
            </a:r>
            <a:r>
              <a:rPr spc="-110" dirty="0"/>
              <a:t>o</a:t>
            </a:r>
            <a:r>
              <a:rPr spc="-75" dirty="0"/>
              <a:t> </a:t>
            </a:r>
            <a:r>
              <a:rPr spc="25" dirty="0"/>
              <a:t>t</a:t>
            </a:r>
            <a:r>
              <a:rPr spc="-155" dirty="0"/>
              <a:t>h</a:t>
            </a:r>
            <a:r>
              <a:rPr spc="-100" dirty="0"/>
              <a:t>e</a:t>
            </a:r>
            <a:r>
              <a:rPr spc="-70" dirty="0"/>
              <a:t> </a:t>
            </a:r>
            <a:r>
              <a:rPr spc="-90" dirty="0"/>
              <a:t>e</a:t>
            </a:r>
            <a:r>
              <a:rPr spc="-105" dirty="0"/>
              <a:t>l</a:t>
            </a:r>
            <a:r>
              <a:rPr spc="-114" dirty="0"/>
              <a:t>e</a:t>
            </a:r>
            <a:r>
              <a:rPr spc="-150" dirty="0"/>
              <a:t>m</a:t>
            </a:r>
            <a:r>
              <a:rPr spc="-90" dirty="0"/>
              <a:t>e</a:t>
            </a:r>
            <a:r>
              <a:rPr spc="-135" dirty="0"/>
              <a:t>n</a:t>
            </a:r>
            <a:r>
              <a:rPr spc="35" dirty="0"/>
              <a:t>t  </a:t>
            </a:r>
            <a:r>
              <a:rPr spc="-140" dirty="0"/>
              <a:t>w</a:t>
            </a:r>
            <a:r>
              <a:rPr spc="-130" dirty="0"/>
              <a:t>i</a:t>
            </a:r>
            <a:r>
              <a:rPr spc="25" dirty="0"/>
              <a:t>t</a:t>
            </a:r>
            <a:r>
              <a:rPr spc="-160" dirty="0"/>
              <a:t>h</a:t>
            </a:r>
            <a:r>
              <a:rPr spc="-75" dirty="0"/>
              <a:t> </a:t>
            </a:r>
            <a:r>
              <a:rPr spc="-130" dirty="0"/>
              <a:t>i</a:t>
            </a:r>
            <a:r>
              <a:rPr spc="-105" dirty="0"/>
              <a:t>d</a:t>
            </a:r>
            <a:r>
              <a:rPr spc="275" dirty="0"/>
              <a:t>=</a:t>
            </a:r>
            <a:r>
              <a:rPr dirty="0"/>
              <a:t>"</a:t>
            </a:r>
            <a:r>
              <a:rPr spc="-135" dirty="0"/>
              <a:t>p</a:t>
            </a:r>
            <a:r>
              <a:rPr spc="-195" dirty="0"/>
              <a:t>a</a:t>
            </a:r>
            <a:r>
              <a:rPr spc="15" dirty="0"/>
              <a:t>r</a:t>
            </a:r>
            <a:r>
              <a:rPr spc="-195" dirty="0"/>
              <a:t>a</a:t>
            </a:r>
            <a:r>
              <a:rPr spc="-135" dirty="0"/>
              <a:t>2</a:t>
            </a:r>
            <a:r>
              <a:rPr dirty="0"/>
              <a:t>"</a:t>
            </a:r>
            <a:r>
              <a:rPr spc="-75" dirty="0"/>
              <a:t> </a:t>
            </a:r>
            <a:r>
              <a:rPr spc="275" dirty="0"/>
              <a:t>&lt;</a:t>
            </a:r>
            <a:r>
              <a:rPr spc="600" dirty="0"/>
              <a:t>/</a:t>
            </a:r>
            <a:r>
              <a:rPr spc="-135" dirty="0"/>
              <a:t>p</a:t>
            </a:r>
            <a:r>
              <a:rPr spc="270" dirty="0"/>
              <a:t>&gt;</a:t>
            </a:r>
            <a:endParaRPr spc="270" dirty="0"/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pc="70" dirty="0"/>
              <a:t>&lt;/body&gt;</a:t>
            </a:r>
            <a:endParaRPr spc="70" dirty="0"/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pc="105" dirty="0"/>
              <a:t>&lt;/html&gt;</a:t>
            </a:r>
            <a:endParaRPr spc="10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511" y="860545"/>
            <a:ext cx="3917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90" dirty="0"/>
              <a:t>T</a:t>
            </a:r>
            <a:r>
              <a:rPr spc="-295" dirty="0"/>
              <a:t>h</a:t>
            </a:r>
            <a:r>
              <a:rPr spc="-145" dirty="0"/>
              <a:t>e</a:t>
            </a:r>
            <a:r>
              <a:rPr spc="-114" dirty="0"/>
              <a:t> </a:t>
            </a:r>
            <a:r>
              <a:rPr spc="-350" dirty="0"/>
              <a:t>c</a:t>
            </a:r>
            <a:r>
              <a:rPr spc="-195" dirty="0"/>
              <a:t>l</a:t>
            </a:r>
            <a:r>
              <a:rPr spc="-114" dirty="0"/>
              <a:t>a</a:t>
            </a:r>
            <a:r>
              <a:rPr spc="-355" dirty="0"/>
              <a:t>s</a:t>
            </a:r>
            <a:r>
              <a:rPr spc="-375" dirty="0"/>
              <a:t>s</a:t>
            </a:r>
            <a:r>
              <a:rPr spc="-130" dirty="0"/>
              <a:t> </a:t>
            </a:r>
            <a:r>
              <a:rPr spc="-395" dirty="0"/>
              <a:t>S</a:t>
            </a:r>
            <a:r>
              <a:rPr spc="-150" dirty="0"/>
              <a:t>e</a:t>
            </a:r>
            <a:r>
              <a:rPr spc="-155" dirty="0"/>
              <a:t>l</a:t>
            </a:r>
            <a:r>
              <a:rPr spc="-150" dirty="0"/>
              <a:t>e</a:t>
            </a:r>
            <a:r>
              <a:rPr spc="-350" dirty="0"/>
              <a:t>c</a:t>
            </a:r>
            <a:r>
              <a:rPr spc="-180" dirty="0"/>
              <a:t>t</a:t>
            </a:r>
            <a:r>
              <a:rPr spc="-370" dirty="0"/>
              <a:t>o</a:t>
            </a:r>
            <a:r>
              <a:rPr spc="-240" dirty="0"/>
              <a:t>r</a:t>
            </a:r>
            <a:endParaRPr spc="-240" dirty="0"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xfrm>
            <a:off x="1035766" y="1778042"/>
            <a:ext cx="3593465" cy="46818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marR="5080" indent="-342900" algn="just">
              <a:lnSpc>
                <a:spcPts val="2590"/>
              </a:lnSpc>
              <a:spcBef>
                <a:spcPts val="425"/>
              </a:spcBef>
              <a:buClr>
                <a:srgbClr val="D34816"/>
              </a:buClr>
              <a:buSzPct val="85000"/>
              <a:buFont typeface="Wingdings" panose="05000000000000000000" charset="0"/>
              <a:buChar char="§"/>
              <a:tabLst>
                <a:tab pos="287020" algn="l"/>
              </a:tabLst>
            </a:pPr>
            <a:r>
              <a:rPr spc="-180" dirty="0"/>
              <a:t>I</a:t>
            </a:r>
            <a:r>
              <a:rPr spc="30" dirty="0"/>
              <a:t>t</a:t>
            </a:r>
            <a:r>
              <a:rPr spc="-5" dirty="0"/>
              <a:t> </a:t>
            </a:r>
            <a:r>
              <a:rPr spc="-120" dirty="0"/>
              <a:t>i</a:t>
            </a:r>
            <a:r>
              <a:rPr spc="-185" dirty="0"/>
              <a:t>s</a:t>
            </a:r>
            <a:r>
              <a:rPr spc="15" dirty="0"/>
              <a:t> </a:t>
            </a:r>
            <a:r>
              <a:rPr spc="-105" dirty="0"/>
              <a:t>u</a:t>
            </a:r>
            <a:r>
              <a:rPr spc="-195" dirty="0"/>
              <a:t>s</a:t>
            </a:r>
            <a:r>
              <a:rPr spc="-85" dirty="0"/>
              <a:t>e</a:t>
            </a:r>
            <a:r>
              <a:rPr spc="-105" dirty="0"/>
              <a:t>d</a:t>
            </a:r>
            <a:r>
              <a:rPr dirty="0"/>
              <a:t> </a:t>
            </a:r>
            <a:r>
              <a:rPr spc="25" dirty="0"/>
              <a:t>t</a:t>
            </a:r>
            <a:r>
              <a:rPr spc="-105" dirty="0"/>
              <a:t>o</a:t>
            </a:r>
            <a:r>
              <a:rPr dirty="0"/>
              <a:t> </a:t>
            </a:r>
            <a:r>
              <a:rPr spc="-220" dirty="0"/>
              <a:t>s</a:t>
            </a:r>
            <a:r>
              <a:rPr spc="-80" dirty="0"/>
              <a:t>p</a:t>
            </a:r>
            <a:r>
              <a:rPr spc="-110" dirty="0"/>
              <a:t>e</a:t>
            </a:r>
            <a:r>
              <a:rPr spc="-160" dirty="0"/>
              <a:t>c</a:t>
            </a:r>
            <a:r>
              <a:rPr spc="-95" dirty="0"/>
              <a:t>i</a:t>
            </a:r>
            <a:r>
              <a:rPr spc="-180" dirty="0"/>
              <a:t>f</a:t>
            </a:r>
            <a:r>
              <a:rPr spc="-200" dirty="0"/>
              <a:t>y</a:t>
            </a:r>
            <a:r>
              <a:rPr spc="-20" dirty="0"/>
              <a:t> </a:t>
            </a:r>
            <a:r>
              <a:rPr spc="-190" dirty="0"/>
              <a:t>a</a:t>
            </a:r>
            <a:r>
              <a:rPr spc="-15" dirty="0"/>
              <a:t> </a:t>
            </a:r>
            <a:r>
              <a:rPr spc="-170" dirty="0"/>
              <a:t>s</a:t>
            </a:r>
            <a:r>
              <a:rPr spc="25" dirty="0"/>
              <a:t>t</a:t>
            </a:r>
            <a:r>
              <a:rPr spc="-220" dirty="0"/>
              <a:t>y</a:t>
            </a:r>
            <a:r>
              <a:rPr spc="-75" dirty="0"/>
              <a:t>l</a:t>
            </a:r>
            <a:r>
              <a:rPr spc="-95" dirty="0"/>
              <a:t>e</a:t>
            </a:r>
            <a:r>
              <a:rPr spc="10" dirty="0"/>
              <a:t> </a:t>
            </a:r>
            <a:r>
              <a:rPr spc="-180" dirty="0"/>
              <a:t>f</a:t>
            </a:r>
            <a:r>
              <a:rPr spc="-105" dirty="0"/>
              <a:t>o</a:t>
            </a:r>
            <a:r>
              <a:rPr spc="20" dirty="0"/>
              <a:t>r  </a:t>
            </a:r>
            <a:r>
              <a:rPr spc="-190" dirty="0"/>
              <a:t>a</a:t>
            </a:r>
            <a:r>
              <a:rPr spc="-65" dirty="0"/>
              <a:t> </a:t>
            </a:r>
            <a:r>
              <a:rPr spc="-145" dirty="0"/>
              <a:t>g</a:t>
            </a:r>
            <a:r>
              <a:rPr spc="-10" dirty="0"/>
              <a:t>r</a:t>
            </a:r>
            <a:r>
              <a:rPr spc="-105" dirty="0"/>
              <a:t>oup</a:t>
            </a:r>
            <a:r>
              <a:rPr spc="-70" dirty="0"/>
              <a:t> </a:t>
            </a:r>
            <a:r>
              <a:rPr spc="-105" dirty="0"/>
              <a:t>o</a:t>
            </a:r>
            <a:r>
              <a:rPr spc="-180" dirty="0"/>
              <a:t>f</a:t>
            </a:r>
            <a:r>
              <a:rPr spc="-75" dirty="0"/>
              <a:t> </a:t>
            </a:r>
            <a:r>
              <a:rPr spc="-85" dirty="0"/>
              <a:t>e</a:t>
            </a:r>
            <a:r>
              <a:rPr spc="-120" dirty="0"/>
              <a:t>l</a:t>
            </a:r>
            <a:r>
              <a:rPr spc="-85" dirty="0"/>
              <a:t>e</a:t>
            </a:r>
            <a:r>
              <a:rPr spc="-145" dirty="0"/>
              <a:t>m</a:t>
            </a:r>
            <a:r>
              <a:rPr spc="-85" dirty="0"/>
              <a:t>e</a:t>
            </a:r>
            <a:r>
              <a:rPr spc="-105" dirty="0"/>
              <a:t>n</a:t>
            </a:r>
            <a:r>
              <a:rPr spc="25" dirty="0"/>
              <a:t>t</a:t>
            </a:r>
            <a:r>
              <a:rPr spc="-245" dirty="0"/>
              <a:t>s</a:t>
            </a:r>
            <a:r>
              <a:rPr spc="100" dirty="0"/>
              <a:t>.</a:t>
            </a:r>
            <a:endParaRPr spc="100" dirty="0"/>
          </a:p>
          <a:p>
            <a:pPr marL="354965" marR="5080" indent="-342900" algn="just">
              <a:lnSpc>
                <a:spcPts val="2590"/>
              </a:lnSpc>
              <a:spcBef>
                <a:spcPts val="605"/>
              </a:spcBef>
              <a:buClr>
                <a:srgbClr val="D34816"/>
              </a:buClr>
              <a:buSzPct val="85000"/>
              <a:buFont typeface="Wingdings" panose="05000000000000000000" charset="0"/>
              <a:buChar char="§"/>
              <a:tabLst>
                <a:tab pos="287020" algn="l"/>
              </a:tabLst>
            </a:pPr>
            <a:r>
              <a:rPr spc="-75" dirty="0"/>
              <a:t>It</a:t>
            </a:r>
            <a:r>
              <a:rPr spc="-70" dirty="0"/>
              <a:t> </a:t>
            </a:r>
            <a:r>
              <a:rPr spc="-140" dirty="0"/>
              <a:t>uses</a:t>
            </a:r>
            <a:r>
              <a:rPr spc="-135" dirty="0"/>
              <a:t> </a:t>
            </a:r>
            <a:r>
              <a:rPr spc="-75" dirty="0"/>
              <a:t>the</a:t>
            </a:r>
            <a:r>
              <a:rPr spc="-70" dirty="0"/>
              <a:t> </a:t>
            </a:r>
            <a:r>
              <a:rPr spc="-204" dirty="0"/>
              <a:t>HTML</a:t>
            </a:r>
            <a:r>
              <a:rPr spc="-200" dirty="0"/>
              <a:t> </a:t>
            </a:r>
            <a:r>
              <a:rPr spc="-160" dirty="0"/>
              <a:t>class </a:t>
            </a:r>
            <a:r>
              <a:rPr spc="-585" dirty="0"/>
              <a:t> </a:t>
            </a:r>
            <a:r>
              <a:rPr spc="-50" dirty="0"/>
              <a:t>attribute, </a:t>
            </a:r>
            <a:r>
              <a:rPr spc="-140" dirty="0"/>
              <a:t>and</a:t>
            </a:r>
            <a:r>
              <a:rPr spc="-135" dirty="0"/>
              <a:t> </a:t>
            </a:r>
            <a:r>
              <a:rPr spc="-140" dirty="0"/>
              <a:t>is</a:t>
            </a:r>
            <a:r>
              <a:rPr spc="320" dirty="0"/>
              <a:t> </a:t>
            </a:r>
            <a:r>
              <a:rPr spc="-114" dirty="0"/>
              <a:t>defined </a:t>
            </a:r>
            <a:r>
              <a:rPr spc="-105" dirty="0"/>
              <a:t>with </a:t>
            </a:r>
            <a:r>
              <a:rPr spc="-585" dirty="0"/>
              <a:t> </a:t>
            </a:r>
            <a:r>
              <a:rPr spc="-190" dirty="0"/>
              <a:t>a</a:t>
            </a:r>
            <a:r>
              <a:rPr spc="-65" dirty="0"/>
              <a:t> </a:t>
            </a:r>
            <a:r>
              <a:rPr dirty="0"/>
              <a:t>"</a:t>
            </a:r>
            <a:r>
              <a:rPr spc="95" dirty="0"/>
              <a:t>.</a:t>
            </a:r>
            <a:r>
              <a:rPr spc="-315" dirty="0"/>
              <a:t>“</a:t>
            </a:r>
            <a:endParaRPr spc="-315" dirty="0"/>
          </a:p>
          <a:p>
            <a:pPr marL="354965" marR="5080" indent="-342900" algn="just">
              <a:lnSpc>
                <a:spcPts val="2590"/>
              </a:lnSpc>
              <a:spcBef>
                <a:spcPts val="605"/>
              </a:spcBef>
              <a:buClr>
                <a:srgbClr val="D34816"/>
              </a:buClr>
              <a:buSzPct val="85000"/>
              <a:buFont typeface="Wingdings" panose="05000000000000000000" charset="0"/>
              <a:buChar char="§"/>
              <a:tabLst>
                <a:tab pos="287020" algn="l"/>
              </a:tabLst>
            </a:pPr>
            <a:r>
              <a:rPr b="1" spc="-180" dirty="0">
                <a:latin typeface="Times New Roman" panose="02020603050405020304"/>
                <a:cs typeface="Times New Roman" panose="02020603050405020304"/>
              </a:rPr>
              <a:t>Eg:</a:t>
            </a:r>
            <a:r>
              <a:rPr b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pc="-45" dirty="0">
                <a:solidFill>
                  <a:srgbClr val="FF0000"/>
                </a:solidFill>
              </a:rPr>
              <a:t>.center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spc="-30" dirty="0">
                <a:solidFill>
                  <a:srgbClr val="FF0000"/>
                </a:solidFill>
              </a:rPr>
              <a:t>{text- </a:t>
            </a:r>
            <a:r>
              <a:rPr spc="-585" dirty="0">
                <a:solidFill>
                  <a:srgbClr val="FF0000"/>
                </a:solidFill>
              </a:rPr>
              <a:t> </a:t>
            </a:r>
            <a:r>
              <a:rPr spc="-75" dirty="0">
                <a:solidFill>
                  <a:srgbClr val="FF0000"/>
                </a:solidFill>
              </a:rPr>
              <a:t>align:center;}</a:t>
            </a:r>
            <a:endParaRPr spc="-75" dirty="0">
              <a:solidFill>
                <a:srgbClr val="FF0000"/>
              </a:solidFill>
            </a:endParaRPr>
          </a:p>
          <a:p>
            <a:pPr marL="354965" marR="6985" indent="-342900" algn="just">
              <a:lnSpc>
                <a:spcPts val="2590"/>
              </a:lnSpc>
              <a:spcBef>
                <a:spcPts val="605"/>
              </a:spcBef>
              <a:buClr>
                <a:srgbClr val="D34816"/>
              </a:buClr>
              <a:buSzPct val="85000"/>
              <a:buFont typeface="Wingdings" panose="05000000000000000000" charset="0"/>
              <a:buChar char="§"/>
              <a:tabLst>
                <a:tab pos="287020" algn="l"/>
              </a:tabLst>
            </a:pPr>
            <a:r>
              <a:rPr spc="-635" dirty="0"/>
              <a:t>Y</a:t>
            </a:r>
            <a:r>
              <a:rPr spc="-105" dirty="0"/>
              <a:t>ou</a:t>
            </a:r>
            <a:r>
              <a:rPr spc="100" dirty="0"/>
              <a:t> </a:t>
            </a:r>
            <a:r>
              <a:rPr spc="-160" dirty="0"/>
              <a:t>c</a:t>
            </a:r>
            <a:r>
              <a:rPr spc="-204" dirty="0"/>
              <a:t>a</a:t>
            </a:r>
            <a:r>
              <a:rPr spc="-105" dirty="0"/>
              <a:t>n</a:t>
            </a:r>
            <a:r>
              <a:rPr spc="100" dirty="0"/>
              <a:t> </a:t>
            </a:r>
            <a:r>
              <a:rPr spc="-180" dirty="0"/>
              <a:t>a</a:t>
            </a:r>
            <a:r>
              <a:rPr spc="-100" dirty="0"/>
              <a:t>l</a:t>
            </a:r>
            <a:r>
              <a:rPr spc="-195" dirty="0"/>
              <a:t>s</a:t>
            </a:r>
            <a:r>
              <a:rPr spc="-105" dirty="0"/>
              <a:t>o</a:t>
            </a:r>
            <a:r>
              <a:rPr spc="75" dirty="0"/>
              <a:t> </a:t>
            </a:r>
            <a:r>
              <a:rPr spc="-170" dirty="0"/>
              <a:t>s</a:t>
            </a:r>
            <a:r>
              <a:rPr spc="-105" dirty="0"/>
              <a:t>p</a:t>
            </a:r>
            <a:r>
              <a:rPr spc="-110" dirty="0"/>
              <a:t>e</a:t>
            </a:r>
            <a:r>
              <a:rPr spc="-135" dirty="0"/>
              <a:t>c</a:t>
            </a:r>
            <a:r>
              <a:rPr spc="-120" dirty="0"/>
              <a:t>i</a:t>
            </a:r>
            <a:r>
              <a:rPr spc="-180" dirty="0"/>
              <a:t>f</a:t>
            </a:r>
            <a:r>
              <a:rPr spc="-200" dirty="0"/>
              <a:t>y</a:t>
            </a:r>
            <a:r>
              <a:rPr spc="75" dirty="0"/>
              <a:t> </a:t>
            </a:r>
            <a:r>
              <a:rPr spc="25" dirty="0"/>
              <a:t>t</a:t>
            </a:r>
            <a:r>
              <a:rPr spc="-150" dirty="0"/>
              <a:t>h</a:t>
            </a:r>
            <a:r>
              <a:rPr spc="-204" dirty="0"/>
              <a:t>a</a:t>
            </a:r>
            <a:r>
              <a:rPr spc="30" dirty="0"/>
              <a:t>t</a:t>
            </a:r>
            <a:r>
              <a:rPr spc="90" dirty="0"/>
              <a:t> </a:t>
            </a:r>
            <a:r>
              <a:rPr spc="-125" dirty="0"/>
              <a:t>o</a:t>
            </a:r>
            <a:r>
              <a:rPr spc="-105" dirty="0"/>
              <a:t>n</a:t>
            </a:r>
            <a:r>
              <a:rPr spc="-145" dirty="0"/>
              <a:t>l</a:t>
            </a:r>
            <a:r>
              <a:rPr spc="-135" dirty="0"/>
              <a:t>y  </a:t>
            </a:r>
            <a:r>
              <a:rPr spc="-135" dirty="0"/>
              <a:t>specific</a:t>
            </a:r>
            <a:r>
              <a:rPr spc="-130" dirty="0"/>
              <a:t> </a:t>
            </a:r>
            <a:r>
              <a:rPr spc="-210" dirty="0"/>
              <a:t>HTML</a:t>
            </a:r>
            <a:r>
              <a:rPr spc="-204" dirty="0"/>
              <a:t> </a:t>
            </a:r>
            <a:r>
              <a:rPr spc="-100" dirty="0"/>
              <a:t>elements </a:t>
            </a:r>
            <a:r>
              <a:rPr spc="-585" dirty="0"/>
              <a:t> </a:t>
            </a:r>
            <a:r>
              <a:rPr spc="-195" dirty="0"/>
              <a:t>s</a:t>
            </a:r>
            <a:r>
              <a:rPr spc="-125" dirty="0"/>
              <a:t>h</a:t>
            </a:r>
            <a:r>
              <a:rPr spc="-105" dirty="0"/>
              <a:t>ou</a:t>
            </a:r>
            <a:r>
              <a:rPr spc="-100" dirty="0"/>
              <a:t>l</a:t>
            </a:r>
            <a:r>
              <a:rPr spc="-105" dirty="0"/>
              <a:t>d</a:t>
            </a:r>
            <a:r>
              <a:rPr spc="-95" dirty="0"/>
              <a:t> </a:t>
            </a:r>
            <a:r>
              <a:rPr spc="-125" dirty="0"/>
              <a:t>b</a:t>
            </a:r>
            <a:r>
              <a:rPr spc="-95" dirty="0"/>
              <a:t>e</a:t>
            </a:r>
            <a:r>
              <a:rPr spc="-65" dirty="0"/>
              <a:t> </a:t>
            </a:r>
            <a:r>
              <a:rPr spc="-204" dirty="0"/>
              <a:t>a</a:t>
            </a:r>
            <a:r>
              <a:rPr spc="-180" dirty="0"/>
              <a:t>ff</a:t>
            </a:r>
            <a:r>
              <a:rPr spc="-85" dirty="0"/>
              <a:t>e</a:t>
            </a:r>
            <a:r>
              <a:rPr spc="-160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105" dirty="0"/>
              <a:t>d</a:t>
            </a:r>
            <a:r>
              <a:rPr spc="-45" dirty="0"/>
              <a:t> </a:t>
            </a:r>
            <a:r>
              <a:rPr spc="-175" dirty="0"/>
              <a:t>b</a:t>
            </a:r>
            <a:r>
              <a:rPr spc="-200" dirty="0"/>
              <a:t>y</a:t>
            </a:r>
            <a:r>
              <a:rPr spc="-90" dirty="0"/>
              <a:t> </a:t>
            </a:r>
            <a:r>
              <a:rPr spc="-190" dirty="0"/>
              <a:t>a</a:t>
            </a:r>
            <a:r>
              <a:rPr spc="-65" dirty="0"/>
              <a:t> </a:t>
            </a:r>
            <a:r>
              <a:rPr spc="-135" dirty="0"/>
              <a:t>c</a:t>
            </a:r>
            <a:r>
              <a:rPr spc="-100" dirty="0"/>
              <a:t>l</a:t>
            </a:r>
            <a:r>
              <a:rPr spc="-204" dirty="0"/>
              <a:t>a</a:t>
            </a:r>
            <a:r>
              <a:rPr spc="-170" dirty="0"/>
              <a:t>s</a:t>
            </a:r>
            <a:r>
              <a:rPr spc="-245" dirty="0"/>
              <a:t>s</a:t>
            </a:r>
            <a:r>
              <a:rPr spc="100" dirty="0"/>
              <a:t>.</a:t>
            </a:r>
            <a:endParaRPr spc="100" dirty="0"/>
          </a:p>
          <a:p>
            <a:pPr marL="354965" marR="6350" indent="-342900" algn="just">
              <a:lnSpc>
                <a:spcPts val="2590"/>
              </a:lnSpc>
              <a:spcBef>
                <a:spcPts val="605"/>
              </a:spcBef>
              <a:buClr>
                <a:srgbClr val="D34816"/>
              </a:buClr>
              <a:buSzPct val="85000"/>
              <a:buFont typeface="Wingdings" panose="05000000000000000000" charset="0"/>
              <a:buChar char="§"/>
              <a:tabLst>
                <a:tab pos="287020" algn="l"/>
              </a:tabLst>
            </a:pPr>
            <a:r>
              <a:rPr b="1" spc="-180" dirty="0">
                <a:latin typeface="Times New Roman" panose="02020603050405020304"/>
                <a:cs typeface="Times New Roman" panose="02020603050405020304"/>
              </a:rPr>
              <a:t>Eg:</a:t>
            </a:r>
            <a:r>
              <a:rPr b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pc="-65" dirty="0">
                <a:solidFill>
                  <a:srgbClr val="FF0000"/>
                </a:solidFill>
              </a:rPr>
              <a:t>p.center</a:t>
            </a:r>
            <a:r>
              <a:rPr spc="-60" dirty="0">
                <a:solidFill>
                  <a:srgbClr val="FF0000"/>
                </a:solidFill>
              </a:rPr>
              <a:t> </a:t>
            </a:r>
            <a:r>
              <a:rPr spc="-30" dirty="0">
                <a:solidFill>
                  <a:srgbClr val="FF0000"/>
                </a:solidFill>
              </a:rPr>
              <a:t>{text- </a:t>
            </a:r>
            <a:r>
              <a:rPr spc="-585" dirty="0">
                <a:solidFill>
                  <a:srgbClr val="FF0000"/>
                </a:solidFill>
              </a:rPr>
              <a:t> </a:t>
            </a:r>
            <a:r>
              <a:rPr spc="-75" dirty="0">
                <a:solidFill>
                  <a:srgbClr val="FF0000"/>
                </a:solidFill>
              </a:rPr>
              <a:t>align:center;}</a:t>
            </a:r>
            <a:endParaRPr spc="-75" dirty="0">
              <a:solidFill>
                <a:srgbClr val="FF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4755" y="1496060"/>
            <a:ext cx="4430395" cy="5520690"/>
          </a:xfrm>
          <a:custGeom>
            <a:avLst/>
            <a:gdLst/>
            <a:ahLst/>
            <a:cxnLst/>
            <a:rect l="l" t="t" r="r" b="b"/>
            <a:pathLst>
              <a:path w="4430395" h="5344795">
                <a:moveTo>
                  <a:pt x="4427220" y="5344668"/>
                </a:moveTo>
                <a:lnTo>
                  <a:pt x="3048" y="5344668"/>
                </a:lnTo>
                <a:lnTo>
                  <a:pt x="0" y="5341620"/>
                </a:lnTo>
                <a:lnTo>
                  <a:pt x="0" y="3048"/>
                </a:lnTo>
                <a:lnTo>
                  <a:pt x="3048" y="0"/>
                </a:lnTo>
                <a:lnTo>
                  <a:pt x="4427220" y="0"/>
                </a:lnTo>
                <a:lnTo>
                  <a:pt x="4430268" y="3048"/>
                </a:lnTo>
                <a:lnTo>
                  <a:pt x="443026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5334000"/>
                </a:lnTo>
                <a:lnTo>
                  <a:pt x="4572" y="5334000"/>
                </a:lnTo>
                <a:lnTo>
                  <a:pt x="10668" y="5338572"/>
                </a:lnTo>
                <a:lnTo>
                  <a:pt x="4430268" y="5338572"/>
                </a:lnTo>
                <a:lnTo>
                  <a:pt x="4430268" y="5341620"/>
                </a:lnTo>
                <a:lnTo>
                  <a:pt x="4427220" y="5344668"/>
                </a:lnTo>
                <a:close/>
              </a:path>
              <a:path w="4430395" h="5344795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4430395" h="5344795">
                <a:moveTo>
                  <a:pt x="441960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4419600" y="4572"/>
                </a:lnTo>
                <a:lnTo>
                  <a:pt x="4419600" y="10668"/>
                </a:lnTo>
                <a:close/>
              </a:path>
              <a:path w="4430395" h="5344795">
                <a:moveTo>
                  <a:pt x="4419600" y="5338572"/>
                </a:moveTo>
                <a:lnTo>
                  <a:pt x="4419600" y="4572"/>
                </a:lnTo>
                <a:lnTo>
                  <a:pt x="4424172" y="10668"/>
                </a:lnTo>
                <a:lnTo>
                  <a:pt x="4430268" y="10668"/>
                </a:lnTo>
                <a:lnTo>
                  <a:pt x="4430268" y="5334000"/>
                </a:lnTo>
                <a:lnTo>
                  <a:pt x="4424172" y="5334000"/>
                </a:lnTo>
                <a:lnTo>
                  <a:pt x="4419600" y="5338572"/>
                </a:lnTo>
                <a:close/>
              </a:path>
              <a:path w="4430395" h="5344795">
                <a:moveTo>
                  <a:pt x="4430268" y="10668"/>
                </a:moveTo>
                <a:lnTo>
                  <a:pt x="4424172" y="10668"/>
                </a:lnTo>
                <a:lnTo>
                  <a:pt x="4419600" y="4572"/>
                </a:lnTo>
                <a:lnTo>
                  <a:pt x="4430268" y="4572"/>
                </a:lnTo>
                <a:lnTo>
                  <a:pt x="4430268" y="10668"/>
                </a:lnTo>
                <a:close/>
              </a:path>
              <a:path w="4430395" h="5344795">
                <a:moveTo>
                  <a:pt x="10668" y="5338572"/>
                </a:moveTo>
                <a:lnTo>
                  <a:pt x="4572" y="5334000"/>
                </a:lnTo>
                <a:lnTo>
                  <a:pt x="10668" y="5334000"/>
                </a:lnTo>
                <a:lnTo>
                  <a:pt x="10668" y="5338572"/>
                </a:lnTo>
                <a:close/>
              </a:path>
              <a:path w="4430395" h="5344795">
                <a:moveTo>
                  <a:pt x="4419600" y="5338572"/>
                </a:moveTo>
                <a:lnTo>
                  <a:pt x="10668" y="5338572"/>
                </a:lnTo>
                <a:lnTo>
                  <a:pt x="10668" y="5334000"/>
                </a:lnTo>
                <a:lnTo>
                  <a:pt x="4419600" y="5334000"/>
                </a:lnTo>
                <a:lnTo>
                  <a:pt x="4419600" y="5338572"/>
                </a:lnTo>
                <a:close/>
              </a:path>
              <a:path w="4430395" h="5344795">
                <a:moveTo>
                  <a:pt x="4430268" y="5338572"/>
                </a:moveTo>
                <a:lnTo>
                  <a:pt x="4419600" y="5338572"/>
                </a:lnTo>
                <a:lnTo>
                  <a:pt x="4424172" y="5334000"/>
                </a:lnTo>
                <a:lnTo>
                  <a:pt x="4430268" y="5334000"/>
                </a:lnTo>
                <a:lnTo>
                  <a:pt x="4430268" y="53385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pc="20" dirty="0"/>
              <a:t>&lt;html&gt;</a:t>
            </a:r>
            <a:endParaRPr spc="20" dirty="0"/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pc="-10" dirty="0"/>
              <a:t>&lt;head&gt;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pc="-50" dirty="0"/>
              <a:t>&lt;style</a:t>
            </a:r>
            <a:r>
              <a:rPr spc="-75" dirty="0"/>
              <a:t> </a:t>
            </a:r>
            <a:r>
              <a:rPr spc="-5" dirty="0"/>
              <a:t>type="text/css"&gt;</a:t>
            </a:r>
            <a:endParaRPr spc="-5" dirty="0"/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pc="-50" dirty="0"/>
              <a:t>.redcenter</a:t>
            </a:r>
            <a:endParaRPr spc="-50" dirty="0"/>
          </a:p>
          <a:p>
            <a:pPr marL="422275" marR="1276350" indent="-410210">
              <a:lnSpc>
                <a:spcPct val="111000"/>
              </a:lnSpc>
              <a:spcBef>
                <a:spcPts val="5"/>
              </a:spcBef>
              <a:tabLst>
                <a:tab pos="433070" algn="l"/>
                <a:tab pos="1729105" algn="l"/>
              </a:tabLst>
            </a:pPr>
            <a:r>
              <a:rPr dirty="0"/>
              <a:t>{		</a:t>
            </a:r>
            <a:r>
              <a:rPr spc="25" dirty="0"/>
              <a:t>t</a:t>
            </a:r>
            <a:r>
              <a:rPr spc="-110" dirty="0"/>
              <a:t>e</a:t>
            </a:r>
            <a:r>
              <a:rPr spc="-105" dirty="0"/>
              <a:t>x</a:t>
            </a:r>
            <a:r>
              <a:rPr spc="25" dirty="0"/>
              <a:t>t</a:t>
            </a:r>
            <a:r>
              <a:rPr spc="-35" dirty="0"/>
              <a:t>-</a:t>
            </a:r>
            <a:r>
              <a:rPr spc="-204" dirty="0"/>
              <a:t>a</a:t>
            </a:r>
            <a:r>
              <a:rPr spc="-100" dirty="0"/>
              <a:t>l</a:t>
            </a:r>
            <a:r>
              <a:rPr spc="-120" dirty="0"/>
              <a:t>i</a:t>
            </a:r>
            <a:r>
              <a:rPr spc="-195" dirty="0"/>
              <a:t>g</a:t>
            </a:r>
            <a:r>
              <a:rPr spc="-105" dirty="0"/>
              <a:t>n</a:t>
            </a:r>
            <a:r>
              <a:rPr spc="25" dirty="0"/>
              <a:t>:</a:t>
            </a:r>
            <a:r>
              <a:rPr spc="-160" dirty="0"/>
              <a:t>c</a:t>
            </a:r>
            <a:r>
              <a:rPr spc="-85" dirty="0"/>
              <a:t>e</a:t>
            </a:r>
            <a:r>
              <a:rPr spc="-105" dirty="0"/>
              <a:t>n</a:t>
            </a:r>
            <a:r>
              <a:rPr spc="25" dirty="0"/>
              <a:t>t</a:t>
            </a:r>
            <a:r>
              <a:rPr spc="-110" dirty="0"/>
              <a:t>e</a:t>
            </a:r>
            <a:r>
              <a:rPr spc="10" dirty="0"/>
              <a:t>r</a:t>
            </a:r>
            <a:r>
              <a:rPr spc="30" dirty="0"/>
              <a:t>;  </a:t>
            </a:r>
            <a:r>
              <a:rPr spc="-60" dirty="0"/>
              <a:t>color:red;	</a:t>
            </a:r>
            <a:r>
              <a:rPr dirty="0"/>
              <a:t>}</a:t>
            </a:r>
            <a:endParaRPr dirty="0"/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pc="60" dirty="0"/>
              <a:t>&lt;/style&gt;&lt;/head&gt;</a:t>
            </a:r>
            <a:endParaRPr spc="60" dirty="0"/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pc="-15" dirty="0"/>
              <a:t>&lt;body&gt;</a:t>
            </a:r>
            <a:endParaRPr spc="-15" dirty="0"/>
          </a:p>
          <a:p>
            <a:pPr marL="287020" marR="5080" indent="-274955">
              <a:lnSpc>
                <a:spcPts val="2590"/>
              </a:lnSpc>
              <a:spcBef>
                <a:spcPts val="640"/>
              </a:spcBef>
            </a:pPr>
            <a:r>
              <a:rPr spc="-10" dirty="0"/>
              <a:t>&lt;h1 </a:t>
            </a:r>
            <a:r>
              <a:rPr spc="-55" dirty="0"/>
              <a:t>class="redcenter"&gt;Center- </a:t>
            </a:r>
            <a:r>
              <a:rPr spc="-585" dirty="0"/>
              <a:t> </a:t>
            </a:r>
            <a:r>
              <a:rPr spc="-204" dirty="0"/>
              <a:t>a</a:t>
            </a:r>
            <a:r>
              <a:rPr spc="-100" dirty="0"/>
              <a:t>l</a:t>
            </a:r>
            <a:r>
              <a:rPr spc="-120" dirty="0"/>
              <a:t>i</a:t>
            </a:r>
            <a:r>
              <a:rPr spc="-195" dirty="0"/>
              <a:t>g</a:t>
            </a:r>
            <a:r>
              <a:rPr spc="-105" dirty="0"/>
              <a:t>n</a:t>
            </a:r>
            <a:r>
              <a:rPr spc="-110" dirty="0"/>
              <a:t>e</a:t>
            </a:r>
            <a:r>
              <a:rPr spc="-105" dirty="0"/>
              <a:t>d</a:t>
            </a:r>
            <a:r>
              <a:rPr spc="-70" dirty="0"/>
              <a:t> </a:t>
            </a:r>
            <a:r>
              <a:rPr spc="-150" dirty="0"/>
              <a:t>h</a:t>
            </a:r>
            <a:r>
              <a:rPr spc="-85" dirty="0"/>
              <a:t>e</a:t>
            </a:r>
            <a:r>
              <a:rPr spc="-204" dirty="0"/>
              <a:t>a</a:t>
            </a:r>
            <a:r>
              <a:rPr spc="-105" dirty="0"/>
              <a:t>d</a:t>
            </a:r>
            <a:r>
              <a:rPr spc="-120" dirty="0"/>
              <a:t>i</a:t>
            </a:r>
            <a:r>
              <a:rPr spc="-105" dirty="0"/>
              <a:t>n</a:t>
            </a:r>
            <a:r>
              <a:rPr spc="-195" dirty="0"/>
              <a:t>g</a:t>
            </a:r>
            <a:r>
              <a:rPr spc="225" dirty="0"/>
              <a:t>&lt;</a:t>
            </a:r>
            <a:r>
              <a:rPr spc="530" dirty="0"/>
              <a:t>/</a:t>
            </a:r>
            <a:r>
              <a:rPr spc="-150" dirty="0"/>
              <a:t>h</a:t>
            </a:r>
            <a:r>
              <a:rPr spc="-105" dirty="0"/>
              <a:t>1</a:t>
            </a:r>
            <a:r>
              <a:rPr spc="245" dirty="0"/>
              <a:t>&gt;</a:t>
            </a:r>
            <a:endParaRPr spc="245" dirty="0"/>
          </a:p>
          <a:p>
            <a:pPr marL="287020" marR="139065" indent="-274955">
              <a:lnSpc>
                <a:spcPts val="2590"/>
              </a:lnSpc>
              <a:spcBef>
                <a:spcPts val="600"/>
              </a:spcBef>
            </a:pPr>
            <a:r>
              <a:rPr spc="75" dirty="0"/>
              <a:t>&lt;p</a:t>
            </a:r>
            <a:r>
              <a:rPr spc="-85" dirty="0"/>
              <a:t> </a:t>
            </a:r>
            <a:r>
              <a:rPr spc="-55" dirty="0"/>
              <a:t>class="redcenter"&gt;Center- </a:t>
            </a:r>
            <a:r>
              <a:rPr spc="-585" dirty="0"/>
              <a:t> </a:t>
            </a:r>
            <a:r>
              <a:rPr spc="-204" dirty="0"/>
              <a:t>a</a:t>
            </a:r>
            <a:r>
              <a:rPr spc="-100" dirty="0"/>
              <a:t>l</a:t>
            </a:r>
            <a:r>
              <a:rPr spc="-120" dirty="0"/>
              <a:t>i</a:t>
            </a:r>
            <a:r>
              <a:rPr spc="-195" dirty="0"/>
              <a:t>g</a:t>
            </a:r>
            <a:r>
              <a:rPr spc="-105" dirty="0"/>
              <a:t>n</a:t>
            </a:r>
            <a:r>
              <a:rPr spc="-110" dirty="0"/>
              <a:t>e</a:t>
            </a:r>
            <a:r>
              <a:rPr spc="-105" dirty="0"/>
              <a:t>d</a:t>
            </a:r>
            <a:r>
              <a:rPr spc="-70" dirty="0"/>
              <a:t> </a:t>
            </a:r>
            <a:r>
              <a:rPr spc="-105" dirty="0"/>
              <a:t>p</a:t>
            </a:r>
            <a:r>
              <a:rPr spc="-180" dirty="0"/>
              <a:t>a</a:t>
            </a:r>
            <a:r>
              <a:rPr spc="10" dirty="0"/>
              <a:t>r</a:t>
            </a:r>
            <a:r>
              <a:rPr spc="-180" dirty="0"/>
              <a:t>a</a:t>
            </a:r>
            <a:r>
              <a:rPr spc="-170" dirty="0"/>
              <a:t>g</a:t>
            </a:r>
            <a:r>
              <a:rPr spc="35" dirty="0"/>
              <a:t>r</a:t>
            </a:r>
            <a:r>
              <a:rPr spc="-204" dirty="0"/>
              <a:t>a</a:t>
            </a:r>
            <a:r>
              <a:rPr spc="-105" dirty="0"/>
              <a:t>p</a:t>
            </a:r>
            <a:r>
              <a:rPr spc="-125" dirty="0"/>
              <a:t>h</a:t>
            </a:r>
            <a:r>
              <a:rPr spc="95" dirty="0"/>
              <a:t>.</a:t>
            </a:r>
            <a:r>
              <a:rPr spc="225" dirty="0"/>
              <a:t>&lt;</a:t>
            </a:r>
            <a:r>
              <a:rPr spc="530" dirty="0"/>
              <a:t>/</a:t>
            </a:r>
            <a:r>
              <a:rPr spc="-105" dirty="0"/>
              <a:t>p</a:t>
            </a:r>
            <a:r>
              <a:rPr spc="245" dirty="0"/>
              <a:t>&gt;</a:t>
            </a:r>
            <a:endParaRPr spc="245" dirty="0"/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pc="80" dirty="0"/>
              <a:t>&lt;/body&gt;&lt;/html&gt;</a:t>
            </a:r>
            <a:endParaRPr spc="80" dirty="0"/>
          </a:p>
        </p:txBody>
      </p:sp>
      <p:sp>
        <p:nvSpPr>
          <p:cNvPr id="9" name="object 9"/>
          <p:cNvSpPr txBox="1"/>
          <p:nvPr/>
        </p:nvSpPr>
        <p:spPr>
          <a:xfrm>
            <a:off x="688889" y="6785564"/>
            <a:ext cx="28448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</a:fld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7565" y="715645"/>
            <a:ext cx="63322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Universal</a:t>
            </a:r>
            <a:r>
              <a:rPr sz="3600" spc="-180" dirty="0"/>
              <a:t> </a:t>
            </a:r>
            <a:r>
              <a:rPr sz="3600" spc="-20" dirty="0"/>
              <a:t>Selector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59155" y="1737360"/>
            <a:ext cx="8155940" cy="5401310"/>
          </a:xfrm>
          <a:prstGeom prst="rect">
            <a:avLst/>
          </a:prstGeom>
        </p:spPr>
        <p:txBody>
          <a:bodyPr vert="horz" wrap="square" lIns="0" tIns="74295" rIns="0" bIns="0" rtlCol="0">
            <a:noAutofit/>
          </a:bodyPr>
          <a:lstStyle/>
          <a:p>
            <a:pPr marL="286385" marR="5080" indent="-274320">
              <a:lnSpc>
                <a:spcPct val="80000"/>
              </a:lnSpc>
              <a:spcBef>
                <a:spcPts val="58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5" dirty="0">
                <a:latin typeface="Times New Roman" panose="02020603050405020304"/>
                <a:cs typeface="Times New Roman" panose="02020603050405020304"/>
              </a:rPr>
              <a:t>universal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6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wildcard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character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(*).</a:t>
            </a: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selects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pages.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000" b="1" spc="45" dirty="0">
                <a:latin typeface="Times New Roman" panose="02020603050405020304"/>
                <a:cs typeface="Times New Roman" panose="02020603050405020304"/>
              </a:rPr>
              <a:t>&lt;style&gt;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90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82880" marR="6518275">
              <a:lnSpc>
                <a:spcPct val="105000"/>
              </a:lnSpc>
            </a:pP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color: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green;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size: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20px;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105" dirty="0">
                <a:latin typeface="Times New Roman" panose="02020603050405020304"/>
                <a:cs typeface="Times New Roman" panose="02020603050405020304"/>
              </a:rPr>
              <a:t>&lt;/style&gt;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b="1" spc="114" dirty="0">
                <a:latin typeface="Times New Roman" panose="02020603050405020304"/>
                <a:cs typeface="Times New Roman" panose="02020603050405020304"/>
              </a:rPr>
              <a:t>&lt;/head&gt;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65" dirty="0">
                <a:latin typeface="Times New Roman" panose="02020603050405020304"/>
                <a:cs typeface="Times New Roman" panose="02020603050405020304"/>
              </a:rPr>
              <a:t>&lt;body&gt;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-25" dirty="0">
                <a:latin typeface="Times New Roman" panose="02020603050405020304"/>
                <a:cs typeface="Times New Roman" panose="02020603050405020304"/>
              </a:rPr>
              <a:t>&lt;h2&gt;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4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heading</a:t>
            </a: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&lt;/h2&gt;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&lt;p&gt;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applied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paragraph.</a:t>
            </a: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&lt;/p&gt;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105" dirty="0">
                <a:latin typeface="Times New Roman" panose="02020603050405020304"/>
                <a:cs typeface="Times New Roman" panose="02020603050405020304"/>
              </a:rPr>
              <a:t>&lt;p</a:t>
            </a:r>
            <a:r>
              <a:rPr sz="20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id="para1"</a:t>
            </a:r>
            <a:r>
              <a:rPr sz="2000" b="1" spc="-50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Me </a:t>
            </a:r>
            <a:r>
              <a:rPr sz="2000" spc="70" dirty="0">
                <a:latin typeface="Times New Roman" panose="02020603050405020304"/>
                <a:cs typeface="Times New Roman" panose="02020603050405020304"/>
              </a:rPr>
              <a:t>too!</a:t>
            </a:r>
            <a:r>
              <a:rPr sz="2000" b="1" spc="70" dirty="0">
                <a:latin typeface="Times New Roman" panose="02020603050405020304"/>
                <a:cs typeface="Times New Roman" panose="02020603050405020304"/>
              </a:rPr>
              <a:t>&lt;/p&gt;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&lt;p&gt;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80" dirty="0">
                <a:latin typeface="Times New Roman" panose="02020603050405020304"/>
                <a:cs typeface="Times New Roman" panose="02020603050405020304"/>
              </a:rPr>
              <a:t>me!</a:t>
            </a:r>
            <a:r>
              <a:rPr sz="2000" b="1" spc="80" dirty="0">
                <a:latin typeface="Times New Roman" panose="02020603050405020304"/>
                <a:cs typeface="Times New Roman" panose="02020603050405020304"/>
              </a:rPr>
              <a:t>&lt;/p&gt;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b="1" spc="125" dirty="0">
                <a:latin typeface="Times New Roman" panose="02020603050405020304"/>
                <a:cs typeface="Times New Roman" panose="02020603050405020304"/>
              </a:rPr>
              <a:t>&lt;/body&gt;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289" y="6785564"/>
            <a:ext cx="23177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19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40" y="798830"/>
            <a:ext cx="6183630" cy="61023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35" dirty="0">
                <a:latin typeface="Franklin Gothic Medium" panose="020B0603020102020204"/>
                <a:cs typeface="Franklin Gothic Medium" panose="020B0603020102020204"/>
              </a:rPr>
              <a:t>Cascading</a:t>
            </a:r>
            <a:r>
              <a:rPr b="0" spc="-3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50" dirty="0">
                <a:latin typeface="Franklin Gothic Medium" panose="020B0603020102020204"/>
                <a:cs typeface="Franklin Gothic Medium" panose="020B0603020102020204"/>
              </a:rPr>
              <a:t>Style</a:t>
            </a:r>
            <a:r>
              <a:rPr b="0" spc="-25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15" dirty="0">
                <a:latin typeface="Franklin Gothic Medium" panose="020B0603020102020204"/>
                <a:cs typeface="Franklin Gothic Medium" panose="020B0603020102020204"/>
              </a:rPr>
              <a:t>Sheets(CSS)</a:t>
            </a:r>
            <a:endParaRPr b="0" spc="-15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40" y="1840230"/>
            <a:ext cx="6677660" cy="498475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287020" indent="-27495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287655" algn="l"/>
              </a:tabLst>
            </a:pP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Cascading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Sheets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2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287655" algn="l"/>
              </a:tabLst>
            </a:pP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3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287655" algn="l"/>
              </a:tabLst>
            </a:pPr>
            <a:r>
              <a:rPr sz="2400" spc="-33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3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287655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Selectors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287655" algn="l"/>
              </a:tabLst>
            </a:pP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Grouping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95" dirty="0"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2400" spc="-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Short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Hand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Properties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2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287655" algn="l"/>
              </a:tabLst>
            </a:pP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287655" algn="l"/>
              </a:tabLst>
            </a:pP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Link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287655" algn="l"/>
              </a:tabLst>
            </a:pP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5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287655" algn="l"/>
              </a:tabLst>
            </a:pP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22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3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2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 spc="100" dirty="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287655" algn="l"/>
              </a:tabLst>
            </a:pPr>
            <a:r>
              <a:rPr lang="en-IN" sz="2400" spc="100" dirty="0">
                <a:latin typeface="Times New Roman" panose="02020603050405020304"/>
                <a:cs typeface="Times New Roman" panose="02020603050405020304"/>
              </a:rPr>
              <a:t>Document object model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287655" algn="l"/>
              </a:tabLst>
            </a:pP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848" y="790417"/>
            <a:ext cx="40925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50" dirty="0">
                <a:latin typeface="Arial" panose="020B0604020202020204"/>
                <a:cs typeface="Arial" panose="020B0604020202020204"/>
              </a:rPr>
              <a:t>Grouping</a:t>
            </a:r>
            <a:r>
              <a:rPr b="1" spc="-125" dirty="0">
                <a:latin typeface="Arial" panose="020B0604020202020204"/>
                <a:cs typeface="Arial" panose="020B0604020202020204"/>
              </a:rPr>
              <a:t> </a:t>
            </a:r>
            <a:r>
              <a:rPr b="1" spc="-275" dirty="0">
                <a:latin typeface="Arial" panose="020B0604020202020204"/>
                <a:cs typeface="Arial" panose="020B0604020202020204"/>
              </a:rPr>
              <a:t>Selectors</a:t>
            </a:r>
            <a:endParaRPr b="1" spc="-27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5245" y="1619885"/>
            <a:ext cx="4367530" cy="1814195"/>
          </a:xfrm>
          <a:prstGeom prst="rect">
            <a:avLst/>
          </a:prstGeom>
        </p:spPr>
        <p:txBody>
          <a:bodyPr vert="horz" wrap="square" lIns="0" tIns="71755" rIns="0" bIns="0" rtlCol="0">
            <a:noAutofit/>
          </a:bodyPr>
          <a:lstStyle/>
          <a:p>
            <a:pPr marL="286385" marR="5080" indent="-274320">
              <a:lnSpc>
                <a:spcPts val="1920"/>
              </a:lnSpc>
              <a:spcBef>
                <a:spcPts val="56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5" dirty="0">
                <a:latin typeface="Times New Roman" panose="02020603050405020304"/>
                <a:cs typeface="Times New Roman" panose="02020603050405020304"/>
              </a:rPr>
              <a:t>grouping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4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0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4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definitions.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marR="685165" indent="-274320">
              <a:lnSpc>
                <a:spcPct val="80000"/>
              </a:lnSpc>
              <a:spcBef>
                <a:spcPts val="61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2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0" dirty="0">
                <a:latin typeface="Times New Roman" panose="02020603050405020304"/>
                <a:cs typeface="Times New Roman" panose="02020603050405020304"/>
              </a:rPr>
              <a:t>minimize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code,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group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selectors.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12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comma.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9565" y="3571240"/>
            <a:ext cx="2341880" cy="1041400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h1,h2,p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color:green;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160"/>
              </a:lnSpc>
            </a:pP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660" y="2651125"/>
            <a:ext cx="1166495" cy="303720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5"/>
              </a:spcBef>
            </a:pP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h1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color:green;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h2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color:green;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p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color:green;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160"/>
              </a:lnSpc>
            </a:pP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46703" y="2423159"/>
            <a:ext cx="1615440" cy="944880"/>
            <a:chOff x="3346703" y="2423159"/>
            <a:chExt cx="1615440" cy="944880"/>
          </a:xfrm>
        </p:grpSpPr>
        <p:sp>
          <p:nvSpPr>
            <p:cNvPr id="8" name="object 8"/>
            <p:cNvSpPr/>
            <p:nvPr/>
          </p:nvSpPr>
          <p:spPr>
            <a:xfrm>
              <a:off x="3352800" y="2438399"/>
              <a:ext cx="1600200" cy="914400"/>
            </a:xfrm>
            <a:custGeom>
              <a:avLst/>
              <a:gdLst/>
              <a:ahLst/>
              <a:cxnLst/>
              <a:rect l="l" t="t" r="r" b="b"/>
              <a:pathLst>
                <a:path w="1600200" h="914400">
                  <a:moveTo>
                    <a:pt x="1143000" y="914400"/>
                  </a:moveTo>
                  <a:lnTo>
                    <a:pt x="1143000" y="685800"/>
                  </a:lnTo>
                  <a:lnTo>
                    <a:pt x="0" y="685800"/>
                  </a:lnTo>
                  <a:lnTo>
                    <a:pt x="0" y="228600"/>
                  </a:lnTo>
                  <a:lnTo>
                    <a:pt x="1143000" y="228600"/>
                  </a:lnTo>
                  <a:lnTo>
                    <a:pt x="1143000" y="0"/>
                  </a:lnTo>
                  <a:lnTo>
                    <a:pt x="1600200" y="457200"/>
                  </a:lnTo>
                  <a:lnTo>
                    <a:pt x="1143000" y="914400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46703" y="2423159"/>
              <a:ext cx="1615440" cy="944880"/>
            </a:xfrm>
            <a:custGeom>
              <a:avLst/>
              <a:gdLst/>
              <a:ahLst/>
              <a:cxnLst/>
              <a:rect l="l" t="t" r="r" b="b"/>
              <a:pathLst>
                <a:path w="1615439" h="944879">
                  <a:moveTo>
                    <a:pt x="1143000" y="243839"/>
                  </a:moveTo>
                  <a:lnTo>
                    <a:pt x="1143000" y="0"/>
                  </a:lnTo>
                  <a:lnTo>
                    <a:pt x="1158240" y="15239"/>
                  </a:lnTo>
                  <a:lnTo>
                    <a:pt x="1156716" y="15239"/>
                  </a:lnTo>
                  <a:lnTo>
                    <a:pt x="1146048" y="19812"/>
                  </a:lnTo>
                  <a:lnTo>
                    <a:pt x="1156716" y="30480"/>
                  </a:lnTo>
                  <a:lnTo>
                    <a:pt x="1156716" y="237743"/>
                  </a:lnTo>
                  <a:lnTo>
                    <a:pt x="1149096" y="237743"/>
                  </a:lnTo>
                  <a:lnTo>
                    <a:pt x="1143000" y="243839"/>
                  </a:lnTo>
                  <a:close/>
                </a:path>
                <a:path w="1615439" h="944879">
                  <a:moveTo>
                    <a:pt x="1156716" y="30480"/>
                  </a:moveTo>
                  <a:lnTo>
                    <a:pt x="1146048" y="19812"/>
                  </a:lnTo>
                  <a:lnTo>
                    <a:pt x="1156716" y="15239"/>
                  </a:lnTo>
                  <a:lnTo>
                    <a:pt x="1156716" y="30480"/>
                  </a:lnTo>
                  <a:close/>
                </a:path>
                <a:path w="1615439" h="944879">
                  <a:moveTo>
                    <a:pt x="1598676" y="472440"/>
                  </a:moveTo>
                  <a:lnTo>
                    <a:pt x="1156716" y="30480"/>
                  </a:lnTo>
                  <a:lnTo>
                    <a:pt x="1156716" y="15239"/>
                  </a:lnTo>
                  <a:lnTo>
                    <a:pt x="1158240" y="15239"/>
                  </a:lnTo>
                  <a:lnTo>
                    <a:pt x="1610868" y="467868"/>
                  </a:lnTo>
                  <a:lnTo>
                    <a:pt x="1603248" y="467868"/>
                  </a:lnTo>
                  <a:lnTo>
                    <a:pt x="1598676" y="472440"/>
                  </a:lnTo>
                  <a:close/>
                </a:path>
                <a:path w="1615439" h="944879">
                  <a:moveTo>
                    <a:pt x="1143000" y="708660"/>
                  </a:moveTo>
                  <a:lnTo>
                    <a:pt x="0" y="708660"/>
                  </a:lnTo>
                  <a:lnTo>
                    <a:pt x="0" y="237743"/>
                  </a:lnTo>
                  <a:lnTo>
                    <a:pt x="1143000" y="237743"/>
                  </a:lnTo>
                  <a:lnTo>
                    <a:pt x="1143000" y="243839"/>
                  </a:lnTo>
                  <a:lnTo>
                    <a:pt x="13716" y="243839"/>
                  </a:lnTo>
                  <a:lnTo>
                    <a:pt x="6096" y="251459"/>
                  </a:lnTo>
                  <a:lnTo>
                    <a:pt x="13716" y="251459"/>
                  </a:lnTo>
                  <a:lnTo>
                    <a:pt x="13716" y="694944"/>
                  </a:lnTo>
                  <a:lnTo>
                    <a:pt x="6096" y="694944"/>
                  </a:lnTo>
                  <a:lnTo>
                    <a:pt x="13716" y="701040"/>
                  </a:lnTo>
                  <a:lnTo>
                    <a:pt x="1143000" y="701040"/>
                  </a:lnTo>
                  <a:lnTo>
                    <a:pt x="1143000" y="708660"/>
                  </a:lnTo>
                  <a:close/>
                </a:path>
                <a:path w="1615439" h="944879">
                  <a:moveTo>
                    <a:pt x="1156716" y="251459"/>
                  </a:moveTo>
                  <a:lnTo>
                    <a:pt x="13716" y="251459"/>
                  </a:lnTo>
                  <a:lnTo>
                    <a:pt x="13716" y="243839"/>
                  </a:lnTo>
                  <a:lnTo>
                    <a:pt x="1143000" y="243839"/>
                  </a:lnTo>
                  <a:lnTo>
                    <a:pt x="1149096" y="237743"/>
                  </a:lnTo>
                  <a:lnTo>
                    <a:pt x="1156716" y="237743"/>
                  </a:lnTo>
                  <a:lnTo>
                    <a:pt x="1156716" y="251459"/>
                  </a:lnTo>
                  <a:close/>
                </a:path>
                <a:path w="1615439" h="944879">
                  <a:moveTo>
                    <a:pt x="13716" y="251459"/>
                  </a:moveTo>
                  <a:lnTo>
                    <a:pt x="6096" y="251459"/>
                  </a:lnTo>
                  <a:lnTo>
                    <a:pt x="13716" y="243839"/>
                  </a:lnTo>
                  <a:lnTo>
                    <a:pt x="13716" y="251459"/>
                  </a:lnTo>
                  <a:close/>
                </a:path>
                <a:path w="1615439" h="944879">
                  <a:moveTo>
                    <a:pt x="1603248" y="477012"/>
                  </a:moveTo>
                  <a:lnTo>
                    <a:pt x="1598676" y="472439"/>
                  </a:lnTo>
                  <a:lnTo>
                    <a:pt x="1603248" y="467868"/>
                  </a:lnTo>
                  <a:lnTo>
                    <a:pt x="1603248" y="477012"/>
                  </a:lnTo>
                  <a:close/>
                </a:path>
                <a:path w="1615439" h="944879">
                  <a:moveTo>
                    <a:pt x="1610868" y="477012"/>
                  </a:moveTo>
                  <a:lnTo>
                    <a:pt x="1603248" y="477012"/>
                  </a:lnTo>
                  <a:lnTo>
                    <a:pt x="1603248" y="467868"/>
                  </a:lnTo>
                  <a:lnTo>
                    <a:pt x="1610868" y="467868"/>
                  </a:lnTo>
                  <a:lnTo>
                    <a:pt x="1615440" y="472440"/>
                  </a:lnTo>
                  <a:lnTo>
                    <a:pt x="1610868" y="477012"/>
                  </a:lnTo>
                  <a:close/>
                </a:path>
                <a:path w="1615439" h="944879">
                  <a:moveTo>
                    <a:pt x="1158240" y="929640"/>
                  </a:moveTo>
                  <a:lnTo>
                    <a:pt x="1156716" y="929640"/>
                  </a:lnTo>
                  <a:lnTo>
                    <a:pt x="1156716" y="914400"/>
                  </a:lnTo>
                  <a:lnTo>
                    <a:pt x="1598676" y="472440"/>
                  </a:lnTo>
                  <a:lnTo>
                    <a:pt x="1603248" y="477012"/>
                  </a:lnTo>
                  <a:lnTo>
                    <a:pt x="1610868" y="477012"/>
                  </a:lnTo>
                  <a:lnTo>
                    <a:pt x="1158240" y="929640"/>
                  </a:lnTo>
                  <a:close/>
                </a:path>
                <a:path w="1615439" h="944879">
                  <a:moveTo>
                    <a:pt x="13716" y="701040"/>
                  </a:moveTo>
                  <a:lnTo>
                    <a:pt x="6096" y="694944"/>
                  </a:lnTo>
                  <a:lnTo>
                    <a:pt x="13716" y="694944"/>
                  </a:lnTo>
                  <a:lnTo>
                    <a:pt x="13716" y="701040"/>
                  </a:lnTo>
                  <a:close/>
                </a:path>
                <a:path w="1615439" h="944879">
                  <a:moveTo>
                    <a:pt x="1156716" y="708660"/>
                  </a:moveTo>
                  <a:lnTo>
                    <a:pt x="1149096" y="708660"/>
                  </a:lnTo>
                  <a:lnTo>
                    <a:pt x="1143000" y="701040"/>
                  </a:lnTo>
                  <a:lnTo>
                    <a:pt x="13716" y="701040"/>
                  </a:lnTo>
                  <a:lnTo>
                    <a:pt x="13716" y="694944"/>
                  </a:lnTo>
                  <a:lnTo>
                    <a:pt x="1156716" y="694944"/>
                  </a:lnTo>
                  <a:lnTo>
                    <a:pt x="1156716" y="708660"/>
                  </a:lnTo>
                  <a:close/>
                </a:path>
                <a:path w="1615439" h="944879">
                  <a:moveTo>
                    <a:pt x="1143000" y="944879"/>
                  </a:moveTo>
                  <a:lnTo>
                    <a:pt x="1143000" y="701040"/>
                  </a:lnTo>
                  <a:lnTo>
                    <a:pt x="1149096" y="708660"/>
                  </a:lnTo>
                  <a:lnTo>
                    <a:pt x="1156716" y="708660"/>
                  </a:lnTo>
                  <a:lnTo>
                    <a:pt x="1156716" y="914400"/>
                  </a:lnTo>
                  <a:lnTo>
                    <a:pt x="1146048" y="925068"/>
                  </a:lnTo>
                  <a:lnTo>
                    <a:pt x="1156716" y="929640"/>
                  </a:lnTo>
                  <a:lnTo>
                    <a:pt x="1158240" y="929640"/>
                  </a:lnTo>
                  <a:lnTo>
                    <a:pt x="1143000" y="944879"/>
                  </a:lnTo>
                  <a:close/>
                </a:path>
                <a:path w="1615439" h="944879">
                  <a:moveTo>
                    <a:pt x="1156716" y="929640"/>
                  </a:moveTo>
                  <a:lnTo>
                    <a:pt x="1146048" y="925068"/>
                  </a:lnTo>
                  <a:lnTo>
                    <a:pt x="1156716" y="914400"/>
                  </a:lnTo>
                  <a:lnTo>
                    <a:pt x="1156716" y="929640"/>
                  </a:lnTo>
                  <a:close/>
                </a:path>
              </a:pathLst>
            </a:custGeom>
            <a:solidFill>
              <a:srgbClr val="9A31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05120" y="4749800"/>
            <a:ext cx="2345690" cy="42862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009A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1800" dirty="0">
                <a:solidFill>
                  <a:srgbClr val="545454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1800" spc="-30" dirty="0">
                <a:solidFill>
                  <a:srgbClr val="545454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CD00FF"/>
                </a:solidFill>
                <a:latin typeface="Calibri" panose="020F0502020204030204"/>
                <a:cs typeface="Calibri" panose="020F0502020204030204"/>
              </a:rPr>
              <a:t>#idname</a:t>
            </a:r>
            <a:r>
              <a:rPr sz="1800" dirty="0">
                <a:solidFill>
                  <a:srgbClr val="545454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1800" spc="-15" dirty="0">
                <a:solidFill>
                  <a:srgbClr val="545454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00AA89"/>
                </a:solidFill>
                <a:latin typeface="Calibri" panose="020F0502020204030204"/>
                <a:cs typeface="Calibri" panose="020F0502020204030204"/>
              </a:rPr>
              <a:t>.classname</a:t>
            </a:r>
            <a:r>
              <a:rPr sz="1800" b="1" spc="-60" dirty="0">
                <a:solidFill>
                  <a:srgbClr val="00AA8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latin typeface="Calibri" panose="020F0502020204030204"/>
                <a:cs typeface="Calibri" panose="020F0502020204030204"/>
              </a:rPr>
              <a:t>{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2722" y="6785564"/>
            <a:ext cx="2355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20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5120" y="5516245"/>
            <a:ext cx="3268980" cy="95186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ts val="211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669A"/>
                </a:solidFill>
                <a:latin typeface="Calibri" panose="020F0502020204030204"/>
                <a:cs typeface="Calibri" panose="020F0502020204030204"/>
              </a:rPr>
              <a:t>border-bottom</a:t>
            </a:r>
            <a:r>
              <a:rPr sz="1800" spc="-10" dirty="0">
                <a:solidFill>
                  <a:srgbClr val="545454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800" spc="-10" dirty="0">
                <a:solidFill>
                  <a:srgbClr val="FF6600"/>
                </a:solidFill>
                <a:latin typeface="Calibri" panose="020F0502020204030204"/>
                <a:cs typeface="Calibri" panose="020F0502020204030204"/>
              </a:rPr>
              <a:t>1px</a:t>
            </a:r>
            <a:r>
              <a:rPr sz="1800" spc="-80" dirty="0">
                <a:solidFill>
                  <a:srgbClr val="FF66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336666"/>
                </a:solidFill>
                <a:latin typeface="Calibri" panose="020F0502020204030204"/>
                <a:cs typeface="Calibri" panose="020F0502020204030204"/>
              </a:rPr>
              <a:t>dotted</a:t>
            </a:r>
            <a:r>
              <a:rPr sz="1800" spc="-50" dirty="0">
                <a:solidFill>
                  <a:srgbClr val="3366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336666"/>
                </a:solidFill>
                <a:latin typeface="Calibri" panose="020F0502020204030204"/>
                <a:cs typeface="Calibri" panose="020F0502020204030204"/>
              </a:rPr>
              <a:t>orange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110"/>
              </a:lnSpc>
            </a:pPr>
            <a:r>
              <a:rPr sz="1800" spc="-50" dirty="0">
                <a:latin typeface="Calibri" panose="020F0502020204030204"/>
                <a:cs typeface="Calibri" panose="020F0502020204030204"/>
              </a:rPr>
              <a:t>}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249" y="718803"/>
            <a:ext cx="37833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75" dirty="0">
                <a:latin typeface="Arial" panose="020B0604020202020204"/>
                <a:cs typeface="Arial" panose="020B0604020202020204"/>
              </a:rPr>
              <a:t>Nesting</a:t>
            </a:r>
            <a:r>
              <a:rPr b="1" spc="-100" dirty="0">
                <a:latin typeface="Arial" panose="020B0604020202020204"/>
                <a:cs typeface="Arial" panose="020B0604020202020204"/>
              </a:rPr>
              <a:t> </a:t>
            </a:r>
            <a:r>
              <a:rPr b="1" spc="-280" dirty="0">
                <a:latin typeface="Arial" panose="020B0604020202020204"/>
                <a:cs typeface="Arial" panose="020B0604020202020204"/>
              </a:rPr>
              <a:t>Selectors</a:t>
            </a:r>
            <a:endParaRPr b="1" spc="-28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0879" y="1464059"/>
            <a:ext cx="7486015" cy="464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possible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apply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within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selector.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555"/>
              </a:lnSpc>
              <a:spcBef>
                <a:spcPts val="95"/>
              </a:spcBef>
              <a:tabLst>
                <a:tab pos="926465" algn="l"/>
              </a:tabLst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</a:t>
            </a:r>
            <a:r>
              <a:rPr sz="2400" b="1" spc="-4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4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specified</a:t>
            </a:r>
            <a:r>
              <a:rPr sz="240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400" spc="-6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elements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270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305"/>
              </a:lnSpc>
            </a:pP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color:blue;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305"/>
              </a:lnSpc>
            </a:pPr>
            <a:r>
              <a:rPr sz="2400" b="1" spc="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align:center;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340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305"/>
              </a:lnSpc>
              <a:tabLst>
                <a:tab pos="1629410" algn="l"/>
                <a:tab pos="2065020" algn="l"/>
              </a:tabLst>
            </a:pP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.marked</a:t>
            </a: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</a:t>
            </a:r>
            <a:r>
              <a:rPr sz="2400" b="1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spc="-1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000" spc="-4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4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specified</a:t>
            </a:r>
            <a:r>
              <a:rPr sz="2000" spc="-4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000" spc="-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000" spc="-6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5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000" spc="-1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class="marked"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270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305"/>
              </a:lnSpc>
            </a:pP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color:red;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340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635">
              <a:lnSpc>
                <a:spcPct val="78000"/>
              </a:lnSpc>
              <a:spcBef>
                <a:spcPts val="395"/>
              </a:spcBef>
              <a:tabLst>
                <a:tab pos="1735455" algn="l"/>
                <a:tab pos="2171700" algn="l"/>
              </a:tabLst>
            </a:pPr>
            <a:r>
              <a:rPr sz="24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.marked</a:t>
            </a:r>
            <a:r>
              <a:rPr sz="2400" b="1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</a:t>
            </a:r>
            <a:r>
              <a:rPr sz="2400" b="1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spc="-1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000" spc="-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4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4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specified</a:t>
            </a:r>
            <a:r>
              <a:rPr sz="2000" spc="-2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000" spc="-3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000" spc="-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0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within</a:t>
            </a:r>
            <a:r>
              <a:rPr sz="2000" spc="-4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4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0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class="marked</a:t>
            </a:r>
            <a:r>
              <a:rPr sz="24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305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5115">
              <a:lnSpc>
                <a:spcPts val="2590"/>
              </a:lnSpc>
              <a:spcBef>
                <a:spcPts val="25"/>
              </a:spcBef>
            </a:pP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color:white;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590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769" y="6785564"/>
            <a:ext cx="22987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21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827" y="605027"/>
            <a:ext cx="4430395" cy="6182995"/>
          </a:xfrm>
          <a:custGeom>
            <a:avLst/>
            <a:gdLst/>
            <a:ahLst/>
            <a:cxnLst/>
            <a:rect l="l" t="t" r="r" b="b"/>
            <a:pathLst>
              <a:path w="4430395" h="6182995">
                <a:moveTo>
                  <a:pt x="4427220" y="6182868"/>
                </a:moveTo>
                <a:lnTo>
                  <a:pt x="3048" y="6182868"/>
                </a:lnTo>
                <a:lnTo>
                  <a:pt x="0" y="6179820"/>
                </a:lnTo>
                <a:lnTo>
                  <a:pt x="0" y="3048"/>
                </a:lnTo>
                <a:lnTo>
                  <a:pt x="3048" y="0"/>
                </a:lnTo>
                <a:lnTo>
                  <a:pt x="4427220" y="0"/>
                </a:lnTo>
                <a:lnTo>
                  <a:pt x="4430268" y="3048"/>
                </a:lnTo>
                <a:lnTo>
                  <a:pt x="443026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6172200"/>
                </a:lnTo>
                <a:lnTo>
                  <a:pt x="4572" y="6172200"/>
                </a:lnTo>
                <a:lnTo>
                  <a:pt x="10668" y="6176772"/>
                </a:lnTo>
                <a:lnTo>
                  <a:pt x="4430268" y="6176772"/>
                </a:lnTo>
                <a:lnTo>
                  <a:pt x="4430268" y="6179820"/>
                </a:lnTo>
                <a:lnTo>
                  <a:pt x="4427220" y="6182868"/>
                </a:lnTo>
                <a:close/>
              </a:path>
              <a:path w="4430395" h="6182995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4430395" h="6182995">
                <a:moveTo>
                  <a:pt x="441960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4419600" y="4572"/>
                </a:lnTo>
                <a:lnTo>
                  <a:pt x="4419600" y="10668"/>
                </a:lnTo>
                <a:close/>
              </a:path>
              <a:path w="4430395" h="6182995">
                <a:moveTo>
                  <a:pt x="4419600" y="6176772"/>
                </a:moveTo>
                <a:lnTo>
                  <a:pt x="4419600" y="4572"/>
                </a:lnTo>
                <a:lnTo>
                  <a:pt x="4424172" y="10668"/>
                </a:lnTo>
                <a:lnTo>
                  <a:pt x="4430268" y="10668"/>
                </a:lnTo>
                <a:lnTo>
                  <a:pt x="4430268" y="6172200"/>
                </a:lnTo>
                <a:lnTo>
                  <a:pt x="4424172" y="6172200"/>
                </a:lnTo>
                <a:lnTo>
                  <a:pt x="4419600" y="6176772"/>
                </a:lnTo>
                <a:close/>
              </a:path>
              <a:path w="4430395" h="6182995">
                <a:moveTo>
                  <a:pt x="4430268" y="10668"/>
                </a:moveTo>
                <a:lnTo>
                  <a:pt x="4424172" y="10668"/>
                </a:lnTo>
                <a:lnTo>
                  <a:pt x="4419600" y="4572"/>
                </a:lnTo>
                <a:lnTo>
                  <a:pt x="4430268" y="4572"/>
                </a:lnTo>
                <a:lnTo>
                  <a:pt x="4430268" y="10668"/>
                </a:lnTo>
                <a:close/>
              </a:path>
              <a:path w="4430395" h="6182995">
                <a:moveTo>
                  <a:pt x="10668" y="6176772"/>
                </a:moveTo>
                <a:lnTo>
                  <a:pt x="4572" y="6172200"/>
                </a:lnTo>
                <a:lnTo>
                  <a:pt x="10668" y="6172200"/>
                </a:lnTo>
                <a:lnTo>
                  <a:pt x="10668" y="6176772"/>
                </a:lnTo>
                <a:close/>
              </a:path>
              <a:path w="4430395" h="6182995">
                <a:moveTo>
                  <a:pt x="4419600" y="6176772"/>
                </a:moveTo>
                <a:lnTo>
                  <a:pt x="10668" y="6176772"/>
                </a:lnTo>
                <a:lnTo>
                  <a:pt x="10668" y="6172200"/>
                </a:lnTo>
                <a:lnTo>
                  <a:pt x="4419600" y="6172200"/>
                </a:lnTo>
                <a:lnTo>
                  <a:pt x="4419600" y="6176772"/>
                </a:lnTo>
                <a:close/>
              </a:path>
              <a:path w="4430395" h="6182995">
                <a:moveTo>
                  <a:pt x="4430268" y="6176772"/>
                </a:moveTo>
                <a:lnTo>
                  <a:pt x="4419600" y="6176772"/>
                </a:lnTo>
                <a:lnTo>
                  <a:pt x="4424172" y="6172200"/>
                </a:lnTo>
                <a:lnTo>
                  <a:pt x="4430268" y="6172200"/>
                </a:lnTo>
                <a:lnTo>
                  <a:pt x="4430268" y="61767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2060" y="519952"/>
            <a:ext cx="3080385" cy="144272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&lt;html&gt;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&lt;head&gt;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19000"/>
              </a:lnSpc>
            </a:pP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&lt;style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type="text/css"&gt; </a:t>
            </a:r>
            <a:r>
              <a:rPr sz="2600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060" y="2012724"/>
            <a:ext cx="184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6512" y="1937088"/>
            <a:ext cx="2926080" cy="9709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700"/>
              </a:spcBef>
            </a:pPr>
            <a:r>
              <a:rPr sz="26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color:blue;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753995" algn="l"/>
              </a:tabLst>
            </a:pPr>
            <a:r>
              <a:rPr sz="2600" spc="-5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6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align:center;</a:t>
            </a:r>
            <a:r>
              <a:rPr sz="26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060" y="2957534"/>
            <a:ext cx="1020444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.marked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060" y="3354384"/>
            <a:ext cx="3654425" cy="9709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927735" algn="l"/>
              </a:tabLst>
            </a:pP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color:red;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060" y="4299194"/>
            <a:ext cx="2415540" cy="2388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.marked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p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color:white;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55" dirty="0">
                <a:latin typeface="Times New Roman" panose="02020603050405020304"/>
                <a:cs typeface="Times New Roman" panose="02020603050405020304"/>
              </a:rPr>
              <a:t>&lt;/style&gt;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&lt;/head&gt;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24628" y="605027"/>
            <a:ext cx="4506595" cy="6182995"/>
          </a:xfrm>
          <a:custGeom>
            <a:avLst/>
            <a:gdLst/>
            <a:ahLst/>
            <a:cxnLst/>
            <a:rect l="l" t="t" r="r" b="b"/>
            <a:pathLst>
              <a:path w="4506595" h="6182995">
                <a:moveTo>
                  <a:pt x="4503420" y="6182868"/>
                </a:moveTo>
                <a:lnTo>
                  <a:pt x="3048" y="6182868"/>
                </a:lnTo>
                <a:lnTo>
                  <a:pt x="0" y="6179820"/>
                </a:lnTo>
                <a:lnTo>
                  <a:pt x="0" y="3048"/>
                </a:lnTo>
                <a:lnTo>
                  <a:pt x="3048" y="0"/>
                </a:lnTo>
                <a:lnTo>
                  <a:pt x="4503420" y="0"/>
                </a:lnTo>
                <a:lnTo>
                  <a:pt x="4506468" y="3048"/>
                </a:lnTo>
                <a:lnTo>
                  <a:pt x="450646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6172200"/>
                </a:lnTo>
                <a:lnTo>
                  <a:pt x="4572" y="6172200"/>
                </a:lnTo>
                <a:lnTo>
                  <a:pt x="10668" y="6176772"/>
                </a:lnTo>
                <a:lnTo>
                  <a:pt x="4506468" y="6176772"/>
                </a:lnTo>
                <a:lnTo>
                  <a:pt x="4506468" y="6179820"/>
                </a:lnTo>
                <a:lnTo>
                  <a:pt x="4503420" y="6182868"/>
                </a:lnTo>
                <a:close/>
              </a:path>
              <a:path w="4506595" h="6182995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4506595" h="6182995">
                <a:moveTo>
                  <a:pt x="449580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4495800" y="4572"/>
                </a:lnTo>
                <a:lnTo>
                  <a:pt x="4495800" y="10668"/>
                </a:lnTo>
                <a:close/>
              </a:path>
              <a:path w="4506595" h="6182995">
                <a:moveTo>
                  <a:pt x="4495800" y="6176772"/>
                </a:moveTo>
                <a:lnTo>
                  <a:pt x="4495800" y="4572"/>
                </a:lnTo>
                <a:lnTo>
                  <a:pt x="4500372" y="10668"/>
                </a:lnTo>
                <a:lnTo>
                  <a:pt x="4506468" y="10668"/>
                </a:lnTo>
                <a:lnTo>
                  <a:pt x="4506468" y="6172200"/>
                </a:lnTo>
                <a:lnTo>
                  <a:pt x="4500372" y="6172200"/>
                </a:lnTo>
                <a:lnTo>
                  <a:pt x="4495800" y="6176772"/>
                </a:lnTo>
                <a:close/>
              </a:path>
              <a:path w="4506595" h="6182995">
                <a:moveTo>
                  <a:pt x="4506468" y="10668"/>
                </a:moveTo>
                <a:lnTo>
                  <a:pt x="4500372" y="10668"/>
                </a:lnTo>
                <a:lnTo>
                  <a:pt x="4495800" y="4572"/>
                </a:lnTo>
                <a:lnTo>
                  <a:pt x="4506468" y="4572"/>
                </a:lnTo>
                <a:lnTo>
                  <a:pt x="4506468" y="10668"/>
                </a:lnTo>
                <a:close/>
              </a:path>
              <a:path w="4506595" h="6182995">
                <a:moveTo>
                  <a:pt x="10668" y="6176772"/>
                </a:moveTo>
                <a:lnTo>
                  <a:pt x="4572" y="6172200"/>
                </a:lnTo>
                <a:lnTo>
                  <a:pt x="10668" y="6172200"/>
                </a:lnTo>
                <a:lnTo>
                  <a:pt x="10668" y="6176772"/>
                </a:lnTo>
                <a:close/>
              </a:path>
              <a:path w="4506595" h="6182995">
                <a:moveTo>
                  <a:pt x="4495800" y="6176772"/>
                </a:moveTo>
                <a:lnTo>
                  <a:pt x="10668" y="6176772"/>
                </a:lnTo>
                <a:lnTo>
                  <a:pt x="10668" y="6172200"/>
                </a:lnTo>
                <a:lnTo>
                  <a:pt x="4495800" y="6172200"/>
                </a:lnTo>
                <a:lnTo>
                  <a:pt x="4495800" y="6176772"/>
                </a:lnTo>
                <a:close/>
              </a:path>
              <a:path w="4506595" h="6182995">
                <a:moveTo>
                  <a:pt x="4506468" y="6176772"/>
                </a:moveTo>
                <a:lnTo>
                  <a:pt x="4495800" y="6176772"/>
                </a:lnTo>
                <a:lnTo>
                  <a:pt x="4500372" y="6172200"/>
                </a:lnTo>
                <a:lnTo>
                  <a:pt x="4506468" y="6172200"/>
                </a:lnTo>
                <a:lnTo>
                  <a:pt x="4506468" y="61767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107943" y="530288"/>
            <a:ext cx="4116070" cy="57042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&lt;body&gt;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104140" indent="-274955">
              <a:lnSpc>
                <a:spcPts val="2810"/>
              </a:lnSpc>
              <a:spcBef>
                <a:spcPts val="640"/>
              </a:spcBef>
            </a:pPr>
            <a:r>
              <a:rPr sz="2600" spc="-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&lt;p&gt;This</a:t>
            </a:r>
            <a:r>
              <a:rPr sz="2600" spc="-4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4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blue,</a:t>
            </a:r>
            <a:r>
              <a:rPr sz="2600" spc="-17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center-</a:t>
            </a:r>
            <a:r>
              <a:rPr sz="2600" spc="-12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aligned </a:t>
            </a:r>
            <a:r>
              <a:rPr sz="26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paragraph.&lt;/p&gt;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6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6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class="marked"&gt;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&lt;h1&gt;</a:t>
            </a: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Heading</a:t>
            </a:r>
            <a:r>
              <a:rPr sz="26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&lt;/h1&gt;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45085" indent="-274955">
              <a:lnSpc>
                <a:spcPts val="2810"/>
              </a:lnSpc>
              <a:spcBef>
                <a:spcPts val="640"/>
              </a:spcBef>
            </a:pP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&lt;p&gt;This</a:t>
            </a:r>
            <a:r>
              <a:rPr sz="26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6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not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600" spc="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blue.&lt;/p&gt;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600" spc="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5080" indent="-274955">
              <a:lnSpc>
                <a:spcPts val="2810"/>
              </a:lnSpc>
              <a:spcBef>
                <a:spcPts val="640"/>
              </a:spcBef>
            </a:pPr>
            <a:r>
              <a:rPr sz="2600" spc="6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&lt;p&gt;p</a:t>
            </a:r>
            <a:r>
              <a:rPr sz="2600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inside</a:t>
            </a:r>
            <a:r>
              <a:rPr sz="2600" spc="-4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3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"marked" </a:t>
            </a:r>
            <a:r>
              <a:rPr sz="2600" spc="-16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classed</a:t>
            </a:r>
            <a:r>
              <a:rPr sz="2600" spc="-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keeps</a:t>
            </a:r>
            <a:r>
              <a:rPr sz="2600" spc="-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1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alignment</a:t>
            </a:r>
            <a:r>
              <a:rPr sz="2600" spc="-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style,</a:t>
            </a:r>
            <a:r>
              <a:rPr sz="2600" spc="-1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600" spc="-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600" spc="-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00" spc="-10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600" spc="-8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600" spc="-12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color.&lt;/p&gt;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600" spc="50" dirty="0">
                <a:latin typeface="Times New Roman" panose="02020603050405020304"/>
                <a:cs typeface="Times New Roman" panose="02020603050405020304"/>
              </a:rPr>
              <a:t>&lt;/body&gt;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spc="85" dirty="0">
                <a:latin typeface="Times New Roman" panose="02020603050405020304"/>
                <a:cs typeface="Times New Roman" panose="02020603050405020304"/>
              </a:rPr>
              <a:t>&lt;/html&gt;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39190" algn="l"/>
              </a:tabLst>
            </a:pPr>
            <a:r>
              <a:rPr spc="-25" dirty="0"/>
              <a:t>CSS</a:t>
            </a:r>
            <a:r>
              <a:rPr dirty="0"/>
              <a:t>	-</a:t>
            </a:r>
            <a:r>
              <a:rPr spc="-90" dirty="0"/>
              <a:t> </a:t>
            </a:r>
            <a:r>
              <a:rPr spc="-30" dirty="0"/>
              <a:t>Background</a:t>
            </a:r>
            <a:r>
              <a:rPr spc="-80" dirty="0"/>
              <a:t> </a:t>
            </a:r>
            <a:r>
              <a:rPr spc="-20" dirty="0"/>
              <a:t>Properties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1450314" y="1890752"/>
            <a:ext cx="6195060" cy="3675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305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effects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305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effects: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71500" lvl="1" indent="-239395">
              <a:lnSpc>
                <a:spcPct val="100000"/>
              </a:lnSpc>
              <a:spcBef>
                <a:spcPts val="375"/>
              </a:spcBef>
              <a:buClr>
                <a:srgbClr val="9A2D1F"/>
              </a:buClr>
              <a:buSzPct val="80000"/>
              <a:buFont typeface="Wingdings" panose="05000000000000000000"/>
              <a:buChar char=""/>
              <a:tabLst>
                <a:tab pos="571500" algn="l"/>
              </a:tabLst>
            </a:pP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color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571500" lvl="1" indent="-239395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0000"/>
              <a:buFont typeface="Wingdings" panose="05000000000000000000"/>
              <a:buChar char=""/>
              <a:tabLst>
                <a:tab pos="571500" algn="l"/>
              </a:tabLst>
            </a:pP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image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571500" lvl="1" indent="-239395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0000"/>
              <a:buFont typeface="Wingdings" panose="05000000000000000000"/>
              <a:buChar char=""/>
              <a:tabLst>
                <a:tab pos="571500" algn="l"/>
              </a:tabLst>
            </a:pP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repeat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571500" lvl="1" indent="-239395">
              <a:lnSpc>
                <a:spcPct val="100000"/>
              </a:lnSpc>
              <a:spcBef>
                <a:spcPts val="410"/>
              </a:spcBef>
              <a:buClr>
                <a:srgbClr val="9A2D1F"/>
              </a:buClr>
              <a:buSzPct val="80000"/>
              <a:buFont typeface="Wingdings" panose="05000000000000000000"/>
              <a:buChar char=""/>
              <a:tabLst>
                <a:tab pos="571500" algn="l"/>
              </a:tabLst>
            </a:pP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attachment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571500" lvl="1" indent="-239395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0000"/>
              <a:buFont typeface="Wingdings" panose="05000000000000000000"/>
              <a:buChar char=""/>
              <a:tabLst>
                <a:tab pos="571500" algn="l"/>
              </a:tabLst>
            </a:pP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position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pc="-25" dirty="0"/>
              <a:t>2</a:t>
            </a:r>
            <a:r>
              <a:rPr spc="-25" dirty="0"/>
              <a:t>3</a:t>
            </a:r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background-</a:t>
            </a:r>
            <a:r>
              <a:rPr spc="-10" dirty="0"/>
              <a:t>color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450340" y="3028315"/>
            <a:ext cx="6559550" cy="3502025"/>
          </a:xfrm>
          <a:prstGeom prst="rect">
            <a:avLst/>
          </a:prstGeom>
        </p:spPr>
        <p:txBody>
          <a:bodyPr vert="horz" wrap="square" lIns="0" tIns="88900" rIns="0" bIns="0" rtlCol="0">
            <a:no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body</a:t>
            </a:r>
            <a:r>
              <a:rPr sz="26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{background-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color:#b0c4de;}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{background-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color:#e0ffff;}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div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{background-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color:#b0c4de;}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h4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white;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ul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rgb(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149,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206,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145);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 spc="-50" dirty="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lang="en-IN" sz="2600" spc="-45" dirty="0">
                <a:latin typeface="Times New Roman" panose="02020603050405020304"/>
                <a:cs typeface="Times New Roman" panose="02020603050405020304"/>
                <a:sym typeface="+mn-ea"/>
              </a:rPr>
              <a:t>h1</a:t>
            </a:r>
            <a:r>
              <a:rPr sz="2600" spc="-4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  <a:sym typeface="+mn-ea"/>
              </a:rPr>
              <a:t>{</a:t>
            </a:r>
            <a:r>
              <a:rPr sz="2600" spc="-1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  <a:sym typeface="+mn-ea"/>
              </a:rPr>
              <a:t>background-</a:t>
            </a:r>
            <a:r>
              <a:rPr sz="2600" spc="-85" dirty="0">
                <a:latin typeface="Times New Roman" panose="02020603050405020304"/>
                <a:cs typeface="Times New Roman" panose="02020603050405020304"/>
                <a:sym typeface="+mn-ea"/>
              </a:rPr>
              <a:t>color:</a:t>
            </a:r>
            <a:r>
              <a:rPr sz="2600" spc="-1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  <a:sym typeface="+mn-ea"/>
              </a:rPr>
              <a:t>rgb(</a:t>
            </a:r>
            <a:r>
              <a:rPr sz="2600" spc="-2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  <a:sym typeface="+mn-ea"/>
              </a:rPr>
              <a:t>149,</a:t>
            </a:r>
            <a:r>
              <a:rPr sz="2600" spc="-1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  <a:sym typeface="+mn-ea"/>
              </a:rPr>
              <a:t>206,</a:t>
            </a:r>
            <a:r>
              <a:rPr sz="2600" spc="-1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  <a:sym typeface="+mn-ea"/>
              </a:rPr>
              <a:t>145</a:t>
            </a:r>
            <a:r>
              <a:rPr lang="en-IN" sz="2600" spc="-85" dirty="0">
                <a:latin typeface="Times New Roman" panose="02020603050405020304"/>
                <a:cs typeface="Times New Roman" panose="02020603050405020304"/>
                <a:sym typeface="+mn-ea"/>
              </a:rPr>
              <a:t>, 0.2</a:t>
            </a:r>
            <a:r>
              <a:rPr sz="2600" spc="-85" dirty="0">
                <a:latin typeface="Times New Roman" panose="02020603050405020304"/>
                <a:cs typeface="Times New Roman" panose="02020603050405020304"/>
                <a:sym typeface="+mn-ea"/>
              </a:rPr>
              <a:t>);</a:t>
            </a:r>
            <a:r>
              <a:rPr sz="2600" spc="-1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  <a:sym typeface="+mn-ea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7336" y="6785564"/>
            <a:ext cx="2286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24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background-</a:t>
            </a:r>
            <a:r>
              <a:rPr spc="-70" dirty="0"/>
              <a:t>image</a:t>
            </a:r>
            <a:endParaRPr spc="-70" dirty="0"/>
          </a:p>
        </p:txBody>
      </p:sp>
      <p:sp>
        <p:nvSpPr>
          <p:cNvPr id="4" name="object 4"/>
          <p:cNvSpPr txBox="1"/>
          <p:nvPr/>
        </p:nvSpPr>
        <p:spPr>
          <a:xfrm>
            <a:off x="1450340" y="2115820"/>
            <a:ext cx="7265670" cy="4963795"/>
          </a:xfrm>
          <a:prstGeom prst="rect">
            <a:avLst/>
          </a:prstGeom>
        </p:spPr>
        <p:txBody>
          <a:bodyPr vert="horz" wrap="square" lIns="0" tIns="9525" rIns="0" bIns="0" rtlCol="0">
            <a:noAutofit/>
          </a:bodyPr>
          <a:lstStyle/>
          <a:p>
            <a:pPr marL="287020" marR="17145" indent="-274955">
              <a:lnSpc>
                <a:spcPct val="101000"/>
              </a:lnSpc>
              <a:spcBef>
                <a:spcPts val="75"/>
              </a:spcBef>
              <a:buClr>
                <a:srgbClr val="D34816"/>
              </a:buClr>
              <a:buSzPct val="85000"/>
              <a:buChar char="●"/>
              <a:tabLst>
                <a:tab pos="926465" algn="l"/>
              </a:tabLst>
            </a:pPr>
            <a:r>
              <a:rPr sz="2400" spc="-29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default,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image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repeated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covers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entire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element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body</a:t>
            </a:r>
            <a:r>
              <a:rPr sz="2400" spc="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{background-</a:t>
            </a:r>
            <a:r>
              <a:rPr sz="24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image:url(“paper.gif</a:t>
            </a:r>
            <a:r>
              <a:rPr sz="2400" spc="-1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”);}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5080" indent="-274955">
              <a:lnSpc>
                <a:spcPts val="2300"/>
              </a:lnSpc>
              <a:spcBef>
                <a:spcPts val="58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29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image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repeat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vertically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(y-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axis),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horizontally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(x-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axis),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directions,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neither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direction.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926465" marR="2028825" indent="-640080">
              <a:lnSpc>
                <a:spcPct val="101000"/>
              </a:lnSpc>
              <a:spcBef>
                <a:spcPts val="25"/>
              </a:spcBef>
              <a:tabLst>
                <a:tab pos="911860" algn="l"/>
              </a:tabLst>
            </a:pP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image: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url(“smallPic.jpg”); </a:t>
            </a:r>
            <a:r>
              <a:rPr sz="24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repeat: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repeat;</a:t>
            </a:r>
            <a:r>
              <a:rPr sz="24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926465" marR="1702435" indent="-640080">
              <a:lnSpc>
                <a:spcPct val="101000"/>
              </a:lnSpc>
              <a:tabLst>
                <a:tab pos="908685" algn="l"/>
              </a:tabLst>
            </a:pPr>
            <a:r>
              <a:rPr sz="24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h4</a:t>
            </a:r>
            <a:r>
              <a:rPr sz="24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image: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url(“../smallPic.jpg”); </a:t>
            </a:r>
            <a:r>
              <a:rPr sz="24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repeat:</a:t>
            </a:r>
            <a:r>
              <a:rPr sz="2400" spc="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repeat-</a:t>
            </a:r>
            <a:r>
              <a:rPr sz="24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y;}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926465" marR="957580" indent="-641985">
              <a:lnSpc>
                <a:spcPts val="2910"/>
              </a:lnSpc>
              <a:spcBef>
                <a:spcPts val="95"/>
              </a:spcBef>
              <a:tabLst>
                <a:tab pos="848360" algn="l"/>
              </a:tabLst>
            </a:pP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ol</a:t>
            </a:r>
            <a:r>
              <a:rPr sz="24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image: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url(“../image/smallPic.jpg”); </a:t>
            </a:r>
            <a:r>
              <a:rPr sz="24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repeat:</a:t>
            </a:r>
            <a:r>
              <a:rPr sz="2400" spc="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repeat-</a:t>
            </a:r>
            <a:r>
              <a:rPr sz="24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x;}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795"/>
              </a:lnSpc>
              <a:tabLst>
                <a:tab pos="927100" algn="l"/>
              </a:tabLst>
            </a:pPr>
            <a:r>
              <a:rPr sz="24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ul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image:</a:t>
            </a:r>
            <a:r>
              <a:rPr sz="24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url(“c:/IWP/image/smallPic.jpg”);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926465">
              <a:lnSpc>
                <a:spcPct val="100000"/>
              </a:lnSpc>
              <a:spcBef>
                <a:spcPts val="25"/>
              </a:spcBef>
            </a:pPr>
            <a:r>
              <a:rPr sz="24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repeat:</a:t>
            </a:r>
            <a:r>
              <a:rPr sz="24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no-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repeat;}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pc="-25" dirty="0"/>
              <a:t>2</a:t>
            </a:r>
            <a:r>
              <a:rPr spc="-25" dirty="0"/>
              <a:t>5</a:t>
            </a:r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Background-</a:t>
            </a:r>
            <a:r>
              <a:rPr spc="-45" dirty="0"/>
              <a:t>attachment</a:t>
            </a:r>
            <a:endParaRPr spc="-45" dirty="0"/>
          </a:p>
        </p:txBody>
      </p:sp>
      <p:sp>
        <p:nvSpPr>
          <p:cNvPr id="4" name="object 4"/>
          <p:cNvSpPr txBox="1"/>
          <p:nvPr/>
        </p:nvSpPr>
        <p:spPr>
          <a:xfrm>
            <a:off x="1450314" y="1890752"/>
            <a:ext cx="7454900" cy="365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31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choose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scroll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naturally,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fixed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position.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body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7100" marR="2051050">
              <a:lnSpc>
                <a:spcPct val="119000"/>
              </a:lnSpc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image: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url(smallPic.jpg); 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attachment:</a:t>
            </a:r>
            <a:r>
              <a:rPr sz="26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fixed;</a:t>
            </a:r>
            <a:r>
              <a:rPr sz="26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body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25550" marR="1751965">
              <a:lnSpc>
                <a:spcPct val="119000"/>
              </a:lnSpc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image: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url(smallPic.jpg); 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attachment: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scroll;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pc="-25" dirty="0"/>
              <a:t>2</a:t>
            </a:r>
            <a:r>
              <a:rPr spc="-25" dirty="0"/>
              <a:t>6</a:t>
            </a:r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7440" y="860425"/>
            <a:ext cx="767270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background-</a:t>
            </a:r>
            <a:r>
              <a:rPr spc="-10" dirty="0"/>
              <a:t>position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450320" y="1840535"/>
            <a:ext cx="7556500" cy="42456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66675" indent="-274955">
              <a:lnSpc>
                <a:spcPct val="80000"/>
              </a:lnSpc>
              <a:spcBef>
                <a:spcPts val="67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would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exactly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image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appears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within 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15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element,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15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15" dirty="0">
                <a:latin typeface="Times New Roman" panose="02020603050405020304"/>
                <a:cs typeface="Times New Roman" panose="02020603050405020304"/>
              </a:rPr>
              <a:t>CSS's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position.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320">
              <a:lnSpc>
                <a:spcPts val="2825"/>
              </a:lnSpc>
              <a:spcBef>
                <a:spcPts val="2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20" dirty="0">
                <a:latin typeface="Times New Roman" panose="02020603050405020304"/>
                <a:cs typeface="Times New Roman" panose="02020603050405020304"/>
              </a:rPr>
              <a:t>ways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defining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position: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ts val="2585"/>
              </a:lnSpc>
              <a:buClr>
                <a:srgbClr val="9A2D1F"/>
              </a:buClr>
              <a:buSzPct val="84000"/>
              <a:buChar char="●"/>
              <a:tabLst>
                <a:tab pos="560705" algn="l"/>
              </a:tabLst>
            </a:pP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length,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 percentages,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keywords.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7020" marR="2512060" indent="-274955">
              <a:lnSpc>
                <a:spcPts val="2900"/>
              </a:lnSpc>
              <a:spcBef>
                <a:spcPts val="80"/>
              </a:spcBef>
              <a:buClr>
                <a:srgbClr val="D34816"/>
              </a:buClr>
              <a:buSzPct val="85000"/>
              <a:buChar char="●"/>
              <a:tabLst>
                <a:tab pos="911860" algn="l"/>
                <a:tab pos="926465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image: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url(smallPic.jpg);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		</a:t>
            </a:r>
            <a:r>
              <a:rPr sz="24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position:</a:t>
            </a:r>
            <a:r>
              <a:rPr sz="24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20px</a:t>
            </a:r>
            <a:r>
              <a:rPr sz="240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10px;</a:t>
            </a:r>
            <a:r>
              <a:rPr sz="24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926465" marR="2581910" indent="-640080">
              <a:lnSpc>
                <a:spcPts val="2900"/>
              </a:lnSpc>
              <a:spcBef>
                <a:spcPts val="10"/>
              </a:spcBef>
            </a:pP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h4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image: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url(smallPic.jpg); </a:t>
            </a:r>
            <a:r>
              <a:rPr sz="24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position:</a:t>
            </a:r>
            <a:r>
              <a:rPr sz="24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30%</a:t>
            </a:r>
            <a:r>
              <a:rPr sz="24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30%;</a:t>
            </a:r>
            <a:r>
              <a:rPr sz="24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926465" marR="2642870" indent="-640080">
              <a:lnSpc>
                <a:spcPts val="2900"/>
              </a:lnSpc>
              <a:spcBef>
                <a:spcPts val="10"/>
              </a:spcBef>
            </a:pP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ol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image: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url(smallPic.jpg); </a:t>
            </a:r>
            <a:r>
              <a:rPr sz="24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position:</a:t>
            </a:r>
            <a:r>
              <a:rPr sz="2400" spc="-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top</a:t>
            </a:r>
            <a:r>
              <a:rPr sz="2400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center;</a:t>
            </a:r>
            <a:r>
              <a:rPr sz="24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5080" indent="-274955">
              <a:lnSpc>
                <a:spcPct val="80000"/>
              </a:lnSpc>
              <a:spcBef>
                <a:spcPts val="50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location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image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(A)px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left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screen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(B)px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top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screen.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7336" y="6785564"/>
            <a:ext cx="2286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27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5739" y="788930"/>
            <a:ext cx="7153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25" dirty="0">
                <a:latin typeface="Arial" panose="020B0604020202020204"/>
                <a:cs typeface="Arial" panose="020B0604020202020204"/>
              </a:rPr>
              <a:t>Background</a:t>
            </a:r>
            <a:r>
              <a:rPr b="1" spc="-90" dirty="0">
                <a:latin typeface="Arial" panose="020B0604020202020204"/>
                <a:cs typeface="Arial" panose="020B0604020202020204"/>
              </a:rPr>
              <a:t> </a:t>
            </a:r>
            <a:r>
              <a:rPr b="1" spc="-350" dirty="0">
                <a:latin typeface="Arial" panose="020B0604020202020204"/>
                <a:cs typeface="Arial" panose="020B0604020202020204"/>
              </a:rPr>
              <a:t>-</a:t>
            </a:r>
            <a:r>
              <a:rPr b="1" spc="-130" dirty="0">
                <a:latin typeface="Arial" panose="020B0604020202020204"/>
                <a:cs typeface="Arial" panose="020B0604020202020204"/>
              </a:rPr>
              <a:t> </a:t>
            </a:r>
            <a:r>
              <a:rPr b="1" spc="-254" dirty="0">
                <a:latin typeface="Arial" panose="020B0604020202020204"/>
                <a:cs typeface="Arial" panose="020B0604020202020204"/>
              </a:rPr>
              <a:t>Shorthand</a:t>
            </a:r>
            <a:r>
              <a:rPr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b="1" spc="-295" dirty="0">
                <a:latin typeface="Arial" panose="020B0604020202020204"/>
                <a:cs typeface="Arial" panose="020B0604020202020204"/>
              </a:rPr>
              <a:t>property</a:t>
            </a:r>
            <a:endParaRPr b="1" spc="-29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1" y="1442742"/>
            <a:ext cx="8807450" cy="526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407670" indent="-274320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3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shorten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code,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possible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specify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42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9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shorthand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property.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605"/>
              </a:spcBef>
            </a:pPr>
            <a:r>
              <a:rPr sz="2600" spc="-1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body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{background:#ffffff</a:t>
            </a:r>
            <a:r>
              <a:rPr sz="2600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url(“img_tree.png”)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no-</a:t>
            </a:r>
            <a:r>
              <a:rPr sz="26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repeat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26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top;}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366395" indent="-274320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shorthand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values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are: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070" lvl="1" indent="-227965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5000"/>
              <a:buChar char="●"/>
              <a:tabLst>
                <a:tab pos="560070" algn="l"/>
              </a:tabLst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color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070" lvl="1" indent="-227965">
              <a:lnSpc>
                <a:spcPct val="100000"/>
              </a:lnSpc>
              <a:spcBef>
                <a:spcPts val="405"/>
              </a:spcBef>
              <a:buClr>
                <a:srgbClr val="9A2D1F"/>
              </a:buClr>
              <a:buSzPct val="85000"/>
              <a:buChar char="●"/>
              <a:tabLst>
                <a:tab pos="560070" algn="l"/>
              </a:tabLst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image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070" lvl="1" indent="-227965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5000"/>
              <a:buChar char="●"/>
              <a:tabLst>
                <a:tab pos="560070" algn="l"/>
              </a:tabLst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repeat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070" lvl="1" indent="-227965">
              <a:lnSpc>
                <a:spcPct val="100000"/>
              </a:lnSpc>
              <a:spcBef>
                <a:spcPts val="400"/>
              </a:spcBef>
              <a:buClr>
                <a:srgbClr val="9A2D1F"/>
              </a:buClr>
              <a:buSzPct val="85000"/>
              <a:buChar char="●"/>
              <a:tabLst>
                <a:tab pos="560070" algn="l"/>
              </a:tabLst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attachment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070" lvl="1" indent="-227965">
              <a:lnSpc>
                <a:spcPct val="100000"/>
              </a:lnSpc>
              <a:spcBef>
                <a:spcPts val="405"/>
              </a:spcBef>
              <a:buClr>
                <a:srgbClr val="9A2D1F"/>
              </a:buClr>
              <a:buSzPct val="85000"/>
              <a:buChar char="●"/>
              <a:tabLst>
                <a:tab pos="560070" algn="l"/>
              </a:tabLst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position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does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not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matter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missing,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long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ones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present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order.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pc="-25" dirty="0"/>
              <a:t>2</a:t>
            </a:r>
            <a:r>
              <a:rPr spc="-25" dirty="0"/>
              <a:t>8</a:t>
            </a:r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511" y="502474"/>
            <a:ext cx="4625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450" dirty="0">
                <a:latin typeface="Arial" panose="020B0604020202020204"/>
                <a:cs typeface="Arial" panose="020B0604020202020204"/>
              </a:rPr>
              <a:t>CSS</a:t>
            </a:r>
            <a:r>
              <a:rPr b="1" spc="-145" dirty="0">
                <a:latin typeface="Arial" panose="020B0604020202020204"/>
                <a:cs typeface="Arial" panose="020B0604020202020204"/>
              </a:rPr>
              <a:t> </a:t>
            </a:r>
            <a:r>
              <a:rPr b="1" spc="110" dirty="0">
                <a:latin typeface="Arial" panose="020B0604020202020204"/>
                <a:cs typeface="Arial" panose="020B0604020202020204"/>
              </a:rPr>
              <a:t>–</a:t>
            </a:r>
            <a:r>
              <a:rPr b="1" spc="-130" dirty="0">
                <a:latin typeface="Arial" panose="020B0604020202020204"/>
                <a:cs typeface="Arial" panose="020B0604020202020204"/>
              </a:rPr>
              <a:t> </a:t>
            </a:r>
            <a:r>
              <a:rPr b="1" spc="-405" dirty="0">
                <a:latin typeface="Arial" panose="020B0604020202020204"/>
                <a:cs typeface="Arial" panose="020B0604020202020204"/>
              </a:rPr>
              <a:t>Text</a:t>
            </a:r>
            <a:r>
              <a:rPr b="1" spc="-100" dirty="0">
                <a:latin typeface="Arial" panose="020B0604020202020204"/>
                <a:cs typeface="Arial" panose="020B0604020202020204"/>
              </a:rPr>
              <a:t> </a:t>
            </a:r>
            <a:r>
              <a:rPr b="1" spc="-270" dirty="0">
                <a:latin typeface="Arial" panose="020B0604020202020204"/>
                <a:cs typeface="Arial" panose="020B0604020202020204"/>
              </a:rPr>
              <a:t>Properties</a:t>
            </a:r>
            <a:endParaRPr b="1" spc="-27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278" y="1095365"/>
            <a:ext cx="8834120" cy="49149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b="1" spc="-60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400" b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Color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2594610" indent="-274955">
              <a:lnSpc>
                <a:spcPct val="111000"/>
              </a:lnSpc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color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property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color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text. </a:t>
            </a:r>
            <a:r>
              <a:rPr sz="24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body{color:blue;}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450"/>
              </a:lnSpc>
            </a:pP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h1{color:#00ff00;}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735"/>
              </a:lnSpc>
            </a:pPr>
            <a:r>
              <a:rPr sz="24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h2</a:t>
            </a:r>
            <a:r>
              <a:rPr sz="24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{color:rgb(255,0,0);}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00" b="1" spc="-75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400" b="1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Alignment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align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property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horizontal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alignment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text.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centered,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aligned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left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right,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justified.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5750" marR="5080" indent="-273685" algn="just">
              <a:lnSpc>
                <a:spcPts val="2590"/>
              </a:lnSpc>
              <a:spcBef>
                <a:spcPts val="64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align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"justify",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stretched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equal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width,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left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margins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straight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(like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magazines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newspapers).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5521325" algn="just">
              <a:lnSpc>
                <a:spcPts val="2590"/>
              </a:lnSpc>
              <a:spcBef>
                <a:spcPts val="605"/>
              </a:spcBef>
            </a:pPr>
            <a:r>
              <a:rPr sz="2400" spc="-1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h1</a:t>
            </a:r>
            <a:r>
              <a:rPr sz="2400" spc="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{text-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align:center;} </a:t>
            </a:r>
            <a:r>
              <a:rPr sz="24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p.main</a:t>
            </a:r>
            <a:r>
              <a:rPr sz="24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{text-</a:t>
            </a:r>
            <a:r>
              <a:rPr sz="24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align:justify;}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pc="-25" dirty="0"/>
              <a:t>2</a:t>
            </a:r>
            <a:r>
              <a:rPr spc="-25" dirty="0"/>
              <a:t>9</a:t>
            </a:r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40" y="710565"/>
            <a:ext cx="6311900" cy="76263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C</a:t>
            </a:r>
            <a:r>
              <a:rPr b="0" spc="-95" dirty="0">
                <a:latin typeface="Franklin Gothic Medium" panose="020B0603020102020204"/>
                <a:cs typeface="Franklin Gothic Medium" panose="020B0603020102020204"/>
              </a:rPr>
              <a:t>ascading</a:t>
            </a:r>
            <a:r>
              <a:rPr b="0" spc="-3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spc="-130" dirty="0"/>
              <a:t>S</a:t>
            </a:r>
            <a:r>
              <a:rPr b="0" spc="-130" dirty="0">
                <a:latin typeface="Franklin Gothic Medium" panose="020B0603020102020204"/>
                <a:cs typeface="Franklin Gothic Medium" panose="020B0603020102020204"/>
              </a:rPr>
              <a:t>tyle</a:t>
            </a:r>
            <a:r>
              <a:rPr b="0" spc="-1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spc="-85" dirty="0"/>
              <a:t>S</a:t>
            </a:r>
            <a:r>
              <a:rPr b="0" spc="-85" dirty="0">
                <a:latin typeface="Franklin Gothic Medium" panose="020B0603020102020204"/>
                <a:cs typeface="Franklin Gothic Medium" panose="020B0603020102020204"/>
              </a:rPr>
              <a:t>heets</a:t>
            </a:r>
            <a:r>
              <a:rPr b="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10" dirty="0">
                <a:latin typeface="Franklin Gothic Medium" panose="020B0603020102020204"/>
                <a:cs typeface="Franklin Gothic Medium" panose="020B0603020102020204"/>
              </a:rPr>
              <a:t>(CSS)</a:t>
            </a:r>
            <a:endParaRPr b="0" spc="-1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550" y="1840230"/>
            <a:ext cx="8094345" cy="5276850"/>
          </a:xfrm>
          <a:prstGeom prst="rect">
            <a:avLst/>
          </a:prstGeom>
        </p:spPr>
        <p:txBody>
          <a:bodyPr vert="horz" wrap="square" lIns="0" tIns="85725" rIns="0" bIns="0" rtlCol="0">
            <a:noAutofit/>
          </a:bodyPr>
          <a:lstStyle/>
          <a:p>
            <a:pPr marL="287020" marR="5080" indent="-274955" algn="just">
              <a:lnSpc>
                <a:spcPct val="80000"/>
              </a:lnSpc>
              <a:spcBef>
                <a:spcPts val="675"/>
              </a:spcBef>
              <a:buClr>
                <a:srgbClr val="D34816"/>
              </a:buClr>
              <a:buSzPct val="85000"/>
              <a:buChar char="●"/>
              <a:tabLst>
                <a:tab pos="287655" algn="l"/>
              </a:tabLst>
            </a:pPr>
            <a:r>
              <a:rPr sz="2600" spc="-2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2600" spc="-20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6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look</a:t>
            </a:r>
            <a:r>
              <a:rPr sz="26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feel</a:t>
            </a:r>
            <a:r>
              <a:rPr sz="26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6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HTML </a:t>
            </a:r>
            <a:r>
              <a:rPr sz="2600" spc="-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documents</a:t>
            </a:r>
            <a:r>
              <a:rPr sz="26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organized</a:t>
            </a:r>
            <a:r>
              <a:rPr sz="26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efficient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manner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indent="-274955" algn="just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Char char="●"/>
              <a:tabLst>
                <a:tab pos="287655" algn="l"/>
              </a:tabLst>
            </a:pPr>
            <a:r>
              <a:rPr sz="2600" spc="-270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defines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displayed.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5715" indent="-274955" algn="just">
              <a:lnSpc>
                <a:spcPts val="2300"/>
              </a:lnSpc>
              <a:spcBef>
                <a:spcPts val="580"/>
              </a:spcBef>
              <a:buClr>
                <a:srgbClr val="D34816"/>
              </a:buClr>
              <a:buSzPct val="85000"/>
              <a:buChar char="●"/>
              <a:tabLst>
                <a:tab pos="287655" algn="l"/>
              </a:tabLst>
            </a:pP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Development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large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sites,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fonts</a:t>
            </a:r>
            <a:r>
              <a:rPr sz="26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color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information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were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added 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every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single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page,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became 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0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long </a:t>
            </a:r>
            <a:r>
              <a:rPr sz="2600" spc="-1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0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xp</a:t>
            </a:r>
            <a:r>
              <a:rPr sz="2600" spc="-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2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60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2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100" dirty="0">
                <a:latin typeface="Times New Roman" panose="02020603050405020304"/>
                <a:cs typeface="Times New Roman" panose="02020603050405020304"/>
              </a:rPr>
              <a:t>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6985" indent="-274955" algn="just">
              <a:lnSpc>
                <a:spcPct val="80000"/>
              </a:lnSpc>
              <a:spcBef>
                <a:spcPts val="630"/>
              </a:spcBef>
              <a:buClr>
                <a:srgbClr val="D34816"/>
              </a:buClr>
              <a:buSzPct val="85000"/>
              <a:buChar char="●"/>
              <a:tabLst>
                <a:tab pos="287655" algn="l"/>
              </a:tabLst>
            </a:pPr>
            <a:r>
              <a:rPr sz="2600" spc="-27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solve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problem, the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World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Wide 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Consortium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(W3C)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CSS.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8890" indent="-274955" algn="just">
              <a:lnSpc>
                <a:spcPts val="2300"/>
              </a:lnSpc>
              <a:spcBef>
                <a:spcPts val="585"/>
              </a:spcBef>
              <a:buClr>
                <a:srgbClr val="D34816"/>
              </a:buClr>
              <a:buSzPct val="85000"/>
              <a:buChar char="●"/>
              <a:tabLst>
                <a:tab pos="287655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4.0,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formatting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could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removed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HTML 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document,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60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2600" spc="-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-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5080" indent="-274955" algn="just">
              <a:lnSpc>
                <a:spcPct val="80000"/>
              </a:lnSpc>
              <a:spcBef>
                <a:spcPts val="625"/>
              </a:spcBef>
              <a:buClr>
                <a:srgbClr val="D34816"/>
              </a:buClr>
              <a:buSzPct val="85000"/>
              <a:buChar char="●"/>
              <a:tabLst>
                <a:tab pos="287655" algn="l"/>
              </a:tabLst>
            </a:pP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Styles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normally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saved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2600" spc="-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.css</a:t>
            </a:r>
            <a:r>
              <a:rPr sz="2600" spc="-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files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6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2600" spc="409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 </a:t>
            </a:r>
            <a:r>
              <a:rPr sz="26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sheets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enable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change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appearance </a:t>
            </a:r>
            <a:r>
              <a:rPr sz="26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layout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pages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site,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editing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file!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6330" y="960120"/>
            <a:ext cx="7566025" cy="54838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415" dirty="0">
                <a:latin typeface="Arial" panose="020B0604020202020204"/>
                <a:cs typeface="Arial" panose="020B0604020202020204"/>
              </a:rPr>
              <a:t>Text</a:t>
            </a:r>
            <a:r>
              <a:rPr b="1" spc="-100" dirty="0">
                <a:latin typeface="Arial" panose="020B0604020202020204"/>
                <a:cs typeface="Arial" panose="020B0604020202020204"/>
              </a:rPr>
              <a:t> </a:t>
            </a:r>
            <a:r>
              <a:rPr b="1" spc="-270" dirty="0">
                <a:latin typeface="Arial" panose="020B0604020202020204"/>
                <a:cs typeface="Arial" panose="020B0604020202020204"/>
              </a:rPr>
              <a:t>Decoration</a:t>
            </a:r>
            <a:endParaRPr b="1" spc="-27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14" y="1890752"/>
            <a:ext cx="7411720" cy="382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695325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decoration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remove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decorations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text.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  <a:spcBef>
                <a:spcPts val="600"/>
              </a:spcBef>
            </a:pPr>
            <a:r>
              <a:rPr sz="2600" spc="-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h1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{text-decoration:overline;}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2909570">
              <a:lnSpc>
                <a:spcPct val="100000"/>
              </a:lnSpc>
            </a:pPr>
            <a:r>
              <a:rPr sz="2600" spc="-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h2</a:t>
            </a:r>
            <a:r>
              <a:rPr sz="2600" spc="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{text-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decoration:line-</a:t>
            </a:r>
            <a:r>
              <a:rPr sz="26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through;} </a:t>
            </a:r>
            <a:r>
              <a:rPr sz="2600" spc="-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h3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{text-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decoration:underline;} </a:t>
            </a:r>
            <a:r>
              <a:rPr sz="2600" spc="-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h4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{text-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decoration:blink;}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  <a:spcBef>
                <a:spcPts val="675"/>
              </a:spcBef>
            </a:pPr>
            <a:r>
              <a:rPr sz="2600" spc="-2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{text-</a:t>
            </a:r>
            <a:r>
              <a:rPr sz="26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decoration:none;}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FF0000"/>
                </a:solidFill>
                <a:latin typeface="Wingdings" panose="05000000000000000000"/>
                <a:cs typeface="Wingdings" panose="05000000000000000000"/>
              </a:rPr>
              <a:t>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remove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underlines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links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30480" indent="-273685">
              <a:lnSpc>
                <a:spcPct val="100000"/>
              </a:lnSpc>
              <a:spcBef>
                <a:spcPts val="53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7020" algn="l"/>
              </a:tabLst>
            </a:pPr>
            <a:r>
              <a:rPr sz="2600" b="1" spc="-35" dirty="0">
                <a:latin typeface="Times New Roman" panose="02020603050405020304"/>
                <a:cs typeface="Times New Roman" panose="02020603050405020304"/>
              </a:rPr>
              <a:t>Note:</a:t>
            </a:r>
            <a:r>
              <a:rPr sz="2600" b="1" spc="-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"blink"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supported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IE,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Chrome,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Safari.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722" y="6785564"/>
            <a:ext cx="2355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30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625" y="963295"/>
            <a:ext cx="8429625" cy="6092190"/>
          </a:xfrm>
        </p:spPr>
        <p:txBody>
          <a:bodyPr>
            <a:noAutofit/>
          </a:bodyPr>
          <a:p>
            <a:pPr marL="3429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sz="2400" b="1" spc="-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Text</a:t>
            </a:r>
            <a:r>
              <a:rPr sz="2400" b="1" spc="-3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1" spc="-1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Transformation</a:t>
            </a:r>
            <a:endParaRPr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R="5080">
              <a:lnSpc>
                <a:spcPct val="100000"/>
              </a:lnSpc>
              <a:spcBef>
                <a:spcPts val="595"/>
              </a:spcBef>
            </a:pP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 </a:t>
            </a:r>
            <a:r>
              <a:rPr sz="2400" b="0" spc="-1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can</a:t>
            </a:r>
            <a:r>
              <a:rPr sz="2400" b="0" spc="-7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4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be</a:t>
            </a:r>
            <a:r>
              <a:rPr sz="2400" b="0" spc="-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4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used</a:t>
            </a:r>
            <a:r>
              <a:rPr sz="2400" b="0" spc="-7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2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</a:t>
            </a:r>
            <a:r>
              <a:rPr sz="2400" b="0" spc="-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turn</a:t>
            </a:r>
            <a:r>
              <a:rPr sz="2400" b="0" spc="-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4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everything</a:t>
            </a:r>
            <a:r>
              <a:rPr sz="2400" b="0" spc="-4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into</a:t>
            </a:r>
            <a:r>
              <a:rPr sz="2400" b="0" spc="-7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3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uppercase</a:t>
            </a:r>
            <a:r>
              <a:rPr sz="2400" b="0" spc="-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2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or</a:t>
            </a:r>
            <a:r>
              <a:rPr sz="2400" b="0" spc="-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lowercase</a:t>
            </a:r>
            <a:r>
              <a:rPr sz="2400" b="0" spc="-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letters,</a:t>
            </a:r>
            <a:r>
              <a:rPr sz="2400" b="0" spc="-1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2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or </a:t>
            </a:r>
            <a:r>
              <a:rPr sz="2400" b="0" spc="-1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capitalize</a:t>
            </a:r>
            <a:r>
              <a:rPr sz="2400" b="0" spc="-3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</a:t>
            </a: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9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first</a:t>
            </a:r>
            <a:r>
              <a:rPr sz="2400" b="0" spc="-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3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letter </a:t>
            </a:r>
            <a:r>
              <a:rPr sz="2400" b="0" spc="-1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of</a:t>
            </a:r>
            <a:r>
              <a:rPr sz="2400" b="0" spc="-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each</a:t>
            </a:r>
            <a:r>
              <a:rPr sz="2400" b="0" spc="-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word.</a:t>
            </a:r>
            <a:endParaRPr sz="2400" b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r>
              <a:rPr sz="2400" b="0" spc="-12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sz="2400" b="0" spc="-7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5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{text-</a:t>
            </a:r>
            <a:r>
              <a:rPr sz="2400" b="0" spc="-9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transform:uppercase;}</a:t>
            </a:r>
            <a:r>
              <a:rPr sz="2400" b="0" spc="-4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</a:t>
            </a:r>
            <a:r>
              <a:rPr sz="2400" b="0" spc="-6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lowercase</a:t>
            </a:r>
            <a:r>
              <a:rPr sz="2400" b="0" spc="-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or</a:t>
            </a:r>
            <a:r>
              <a:rPr sz="2400" b="0" spc="-3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capitalize</a:t>
            </a:r>
            <a:endParaRPr sz="2400" b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spcBef>
                <a:spcPts val="530"/>
              </a:spcBef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sz="2400" b="1" spc="-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Text</a:t>
            </a:r>
            <a:r>
              <a:rPr sz="2400" b="1" spc="-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1" spc="-1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Indentation</a:t>
            </a:r>
            <a:endParaRPr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R="1404620">
              <a:lnSpc>
                <a:spcPct val="119000"/>
              </a:lnSpc>
            </a:pP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</a:t>
            </a:r>
            <a:r>
              <a:rPr sz="2400" b="0" spc="-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is</a:t>
            </a:r>
            <a:r>
              <a:rPr sz="2400" b="0" spc="-7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4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used</a:t>
            </a: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2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</a:t>
            </a: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7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specify</a:t>
            </a:r>
            <a:r>
              <a:rPr sz="2400" b="0" spc="-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</a:t>
            </a:r>
            <a:r>
              <a:rPr sz="2400" b="0" spc="-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14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indentation</a:t>
            </a: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of</a:t>
            </a:r>
            <a:r>
              <a:rPr sz="2400" b="0" spc="-4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</a:t>
            </a:r>
            <a:r>
              <a:rPr sz="2400" b="0" spc="-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9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first</a:t>
            </a:r>
            <a:r>
              <a:rPr sz="2400" b="0" spc="-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2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line</a:t>
            </a:r>
            <a:r>
              <a:rPr sz="2400" b="0" spc="-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of</a:t>
            </a:r>
            <a:r>
              <a:rPr sz="2400" b="0" spc="-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21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2400" b="0" spc="-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text. </a:t>
            </a:r>
            <a:r>
              <a:rPr sz="2400" b="0" spc="-12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sz="2400" b="0" spc="-1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5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{text-</a:t>
            </a:r>
            <a:r>
              <a:rPr sz="2400" b="0" spc="-1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indent:50px;}</a:t>
            </a:r>
            <a:endParaRPr sz="2400" b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sz="2400" b="1" spc="-12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Word</a:t>
            </a:r>
            <a:r>
              <a:rPr sz="2400" b="1" spc="-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1" spc="-1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Spacing</a:t>
            </a:r>
            <a:endParaRPr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R="121285">
              <a:lnSpc>
                <a:spcPct val="100000"/>
              </a:lnSpc>
              <a:spcBef>
                <a:spcPts val="600"/>
              </a:spcBef>
            </a:pP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</a:t>
            </a:r>
            <a:r>
              <a:rPr sz="2400" b="0" spc="-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is</a:t>
            </a:r>
            <a:r>
              <a:rPr sz="2400" b="0" spc="-7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4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used</a:t>
            </a:r>
            <a:r>
              <a:rPr sz="2400" b="0" spc="-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2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</a:t>
            </a: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7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specify</a:t>
            </a:r>
            <a:r>
              <a:rPr sz="2400" b="0" spc="-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</a:t>
            </a:r>
            <a:r>
              <a:rPr sz="2400" b="0" spc="-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2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exact</a:t>
            </a:r>
            <a:r>
              <a:rPr sz="2400" b="0" spc="-4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7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value</a:t>
            </a:r>
            <a:r>
              <a:rPr sz="2400" b="0" spc="-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of</a:t>
            </a:r>
            <a:r>
              <a:rPr sz="2400" b="0" spc="-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</a:t>
            </a:r>
            <a:r>
              <a:rPr sz="2400" b="0" spc="-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spacing</a:t>
            </a:r>
            <a:r>
              <a:rPr sz="2400" b="0" spc="-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2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between</a:t>
            </a: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3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your</a:t>
            </a:r>
            <a:r>
              <a:rPr sz="2400" b="0" spc="-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words. </a:t>
            </a:r>
            <a:r>
              <a:rPr sz="2400" b="0" spc="-12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sz="2400" b="0" spc="-5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{</a:t>
            </a:r>
            <a:r>
              <a:rPr sz="2400" b="0" spc="-3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0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word-</a:t>
            </a:r>
            <a:r>
              <a:rPr sz="2400" b="0" spc="-15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spacing:</a:t>
            </a:r>
            <a:r>
              <a:rPr sz="2400" b="0" spc="-14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0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10px;</a:t>
            </a:r>
            <a:r>
              <a:rPr sz="2400" b="0" spc="-14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5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sz="2400" b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sz="2400" b="1" spc="-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Letter</a:t>
            </a:r>
            <a:r>
              <a:rPr sz="2400" b="1" spc="-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1" spc="-1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Spacing</a:t>
            </a:r>
            <a:endParaRPr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R="88265">
              <a:lnSpc>
                <a:spcPct val="119000"/>
              </a:lnSpc>
            </a:pP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</a:t>
            </a:r>
            <a:r>
              <a:rPr sz="2400" b="0" spc="-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is</a:t>
            </a:r>
            <a:r>
              <a:rPr sz="2400" b="0" spc="-7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4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used</a:t>
            </a:r>
            <a:r>
              <a:rPr sz="2400" b="0" spc="-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2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</a:t>
            </a: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7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specify</a:t>
            </a:r>
            <a:r>
              <a:rPr sz="2400" b="0" spc="-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</a:t>
            </a:r>
            <a:r>
              <a:rPr sz="2400" b="0" spc="-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2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exact</a:t>
            </a:r>
            <a:r>
              <a:rPr sz="2400" b="0" spc="-4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7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value</a:t>
            </a:r>
            <a:r>
              <a:rPr sz="2400" b="0" spc="-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of</a:t>
            </a:r>
            <a:r>
              <a:rPr sz="2400" b="0" spc="-6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8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</a:t>
            </a:r>
            <a:r>
              <a:rPr sz="2400" b="0" spc="-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7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spacing</a:t>
            </a:r>
            <a:r>
              <a:rPr sz="2400" b="0" spc="-5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2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between</a:t>
            </a:r>
            <a:r>
              <a:rPr sz="2400" b="0" spc="-6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3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your</a:t>
            </a:r>
            <a:r>
              <a:rPr sz="2400" b="0" spc="-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1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letters. </a:t>
            </a:r>
            <a:r>
              <a:rPr sz="2400" b="0" spc="-12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sz="2400" b="0" spc="-5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{</a:t>
            </a:r>
            <a:r>
              <a:rPr sz="2400" b="0" spc="-3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5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letter-</a:t>
            </a:r>
            <a:r>
              <a:rPr sz="2400" b="0" spc="-15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spacing:</a:t>
            </a:r>
            <a:r>
              <a:rPr sz="2400" b="0" spc="-11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9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3px;</a:t>
            </a:r>
            <a:r>
              <a:rPr sz="2400" b="0" spc="-17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b="0" spc="-5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}</a:t>
            </a:r>
            <a:endParaRPr sz="2400" b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 b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800" y="1146175"/>
            <a:ext cx="7597775" cy="5231765"/>
          </a:xfrm>
        </p:spPr>
        <p:txBody>
          <a:bodyPr>
            <a:noAutofit/>
          </a:bodyPr>
          <a:p>
            <a:pPr marL="3429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sz="2400" b="1" spc="-75" dirty="0">
                <a:sym typeface="+mn-ea"/>
              </a:rPr>
              <a:t>Line </a:t>
            </a:r>
            <a:r>
              <a:rPr sz="2400" b="1" spc="-10" dirty="0">
                <a:sym typeface="+mn-ea"/>
              </a:rPr>
              <a:t>Height</a:t>
            </a:r>
            <a:endParaRPr sz="2400" b="1">
              <a:latin typeface="Times New Roman" panose="02020603050405020304"/>
              <a:cs typeface="Times New Roman" panose="02020603050405020304"/>
            </a:endParaRPr>
          </a:p>
          <a:p>
            <a:pPr marR="5080">
              <a:lnSpc>
                <a:spcPct val="100000"/>
              </a:lnSpc>
              <a:spcBef>
                <a:spcPts val="595"/>
              </a:spcBef>
            </a:pPr>
            <a:r>
              <a:rPr sz="2400" b="0" spc="-140" dirty="0">
                <a:sym typeface="+mn-ea"/>
              </a:rPr>
              <a:t>The</a:t>
            </a:r>
            <a:r>
              <a:rPr sz="2400" b="0" spc="-50" dirty="0">
                <a:sym typeface="+mn-ea"/>
              </a:rPr>
              <a:t> </a:t>
            </a:r>
            <a:r>
              <a:rPr sz="2400" b="0" spc="-114" dirty="0">
                <a:sym typeface="+mn-ea"/>
              </a:rPr>
              <a:t>line-</a:t>
            </a:r>
            <a:r>
              <a:rPr sz="2400" b="0" spc="-135" dirty="0">
                <a:sym typeface="+mn-ea"/>
              </a:rPr>
              <a:t>height</a:t>
            </a:r>
            <a:r>
              <a:rPr sz="2400" b="0" spc="-60" dirty="0">
                <a:sym typeface="+mn-ea"/>
              </a:rPr>
              <a:t> </a:t>
            </a:r>
            <a:r>
              <a:rPr sz="2400" b="0" spc="-65" dirty="0">
                <a:sym typeface="+mn-ea"/>
              </a:rPr>
              <a:t>property</a:t>
            </a:r>
            <a:r>
              <a:rPr sz="2400" b="0" spc="-50" dirty="0">
                <a:sym typeface="+mn-ea"/>
              </a:rPr>
              <a:t> </a:t>
            </a:r>
            <a:r>
              <a:rPr sz="2400" b="0" spc="-175" dirty="0">
                <a:sym typeface="+mn-ea"/>
              </a:rPr>
              <a:t>is</a:t>
            </a:r>
            <a:r>
              <a:rPr sz="2400" b="0" spc="-60" dirty="0">
                <a:sym typeface="+mn-ea"/>
              </a:rPr>
              <a:t> </a:t>
            </a:r>
            <a:r>
              <a:rPr sz="2400" b="0" spc="-140" dirty="0">
                <a:sym typeface="+mn-ea"/>
              </a:rPr>
              <a:t>used</a:t>
            </a:r>
            <a:r>
              <a:rPr sz="2400" b="0" spc="-55" dirty="0">
                <a:sym typeface="+mn-ea"/>
              </a:rPr>
              <a:t> </a:t>
            </a:r>
            <a:r>
              <a:rPr sz="2400" b="0" spc="-20" dirty="0">
                <a:sym typeface="+mn-ea"/>
              </a:rPr>
              <a:t>to</a:t>
            </a:r>
            <a:r>
              <a:rPr sz="2400" b="0" spc="-50" dirty="0">
                <a:sym typeface="+mn-ea"/>
              </a:rPr>
              <a:t> </a:t>
            </a:r>
            <a:r>
              <a:rPr sz="2400" b="0" spc="-170" dirty="0">
                <a:sym typeface="+mn-ea"/>
              </a:rPr>
              <a:t>specify</a:t>
            </a:r>
            <a:r>
              <a:rPr sz="2400" b="0" spc="-50" dirty="0">
                <a:sym typeface="+mn-ea"/>
              </a:rPr>
              <a:t> </a:t>
            </a:r>
            <a:r>
              <a:rPr sz="2400" b="0" spc="-85" dirty="0">
                <a:sym typeface="+mn-ea"/>
              </a:rPr>
              <a:t>the</a:t>
            </a:r>
            <a:r>
              <a:rPr sz="2400" b="0" spc="-45" dirty="0">
                <a:sym typeface="+mn-ea"/>
              </a:rPr>
              <a:t> </a:t>
            </a:r>
            <a:r>
              <a:rPr sz="2400" b="0" spc="-170" dirty="0">
                <a:sym typeface="+mn-ea"/>
              </a:rPr>
              <a:t>space</a:t>
            </a:r>
            <a:r>
              <a:rPr sz="2400" b="0" spc="-15" dirty="0">
                <a:sym typeface="+mn-ea"/>
              </a:rPr>
              <a:t> </a:t>
            </a:r>
            <a:r>
              <a:rPr sz="2400" b="0" spc="-125" dirty="0">
                <a:sym typeface="+mn-ea"/>
              </a:rPr>
              <a:t>between</a:t>
            </a:r>
            <a:r>
              <a:rPr sz="2400" b="0" spc="-55" dirty="0">
                <a:sym typeface="+mn-ea"/>
              </a:rPr>
              <a:t> </a:t>
            </a:r>
            <a:r>
              <a:rPr sz="2400" b="0" spc="-30" dirty="0">
                <a:sym typeface="+mn-ea"/>
              </a:rPr>
              <a:t>lines: </a:t>
            </a:r>
            <a:r>
              <a:rPr sz="2400" b="0" spc="-125" dirty="0">
                <a:solidFill>
                  <a:srgbClr val="FF0000"/>
                </a:solidFill>
                <a:sym typeface="+mn-ea"/>
              </a:rPr>
              <a:t>p</a:t>
            </a:r>
            <a:r>
              <a:rPr sz="2400" b="0" spc="-15" dirty="0">
                <a:solidFill>
                  <a:srgbClr val="FF0000"/>
                </a:solidFill>
                <a:sym typeface="+mn-ea"/>
              </a:rPr>
              <a:t> </a:t>
            </a:r>
            <a:r>
              <a:rPr sz="2400" b="0" spc="-95" dirty="0">
                <a:solidFill>
                  <a:srgbClr val="FF0000"/>
                </a:solidFill>
                <a:sym typeface="+mn-ea"/>
              </a:rPr>
              <a:t>{line-</a:t>
            </a:r>
            <a:r>
              <a:rPr sz="2400" b="0" spc="-10" dirty="0">
                <a:solidFill>
                  <a:srgbClr val="FF0000"/>
                </a:solidFill>
                <a:sym typeface="+mn-ea"/>
              </a:rPr>
              <a:t>height:1.8}</a:t>
            </a:r>
            <a:endParaRPr sz="2400" b="0">
              <a:latin typeface="Times New Roman" panose="02020603050405020304"/>
              <a:cs typeface="Times New Roman" panose="02020603050405020304"/>
            </a:endParaRPr>
          </a:p>
          <a:p>
            <a:pPr marL="342900" indent="-342900">
              <a:lnSpc>
                <a:spcPct val="100000"/>
              </a:lnSpc>
              <a:spcBef>
                <a:spcPts val="605"/>
              </a:spcBef>
              <a:buFont typeface="Arial" panose="020B0604020202020204" pitchFamily="34" charset="0"/>
              <a:buChar char="•"/>
              <a:tabLst>
                <a:tab pos="286385" algn="l"/>
              </a:tabLst>
            </a:pPr>
            <a:r>
              <a:rPr sz="2400" b="1" spc="-65" dirty="0">
                <a:sym typeface="+mn-ea"/>
              </a:rPr>
              <a:t>Text</a:t>
            </a:r>
            <a:r>
              <a:rPr sz="2400" b="1" spc="-85" dirty="0">
                <a:sym typeface="+mn-ea"/>
              </a:rPr>
              <a:t> </a:t>
            </a:r>
            <a:r>
              <a:rPr sz="2400" b="1" spc="-10" dirty="0">
                <a:sym typeface="+mn-ea"/>
              </a:rPr>
              <a:t>direction</a:t>
            </a:r>
            <a:endParaRPr sz="2400" b="1">
              <a:latin typeface="Times New Roman" panose="02020603050405020304"/>
              <a:cs typeface="Times New Roman" panose="02020603050405020304"/>
            </a:endParaRPr>
          </a:p>
          <a:p>
            <a:pPr marR="346710">
              <a:lnSpc>
                <a:spcPct val="100000"/>
              </a:lnSpc>
              <a:spcBef>
                <a:spcPts val="600"/>
              </a:spcBef>
            </a:pPr>
            <a:r>
              <a:rPr sz="2400" b="0" spc="-140" dirty="0">
                <a:sym typeface="+mn-ea"/>
              </a:rPr>
              <a:t>The</a:t>
            </a:r>
            <a:r>
              <a:rPr sz="2400" b="0" spc="-50" dirty="0">
                <a:sym typeface="+mn-ea"/>
              </a:rPr>
              <a:t> </a:t>
            </a:r>
            <a:r>
              <a:rPr sz="2400" b="0" spc="-105" dirty="0">
                <a:sym typeface="+mn-ea"/>
              </a:rPr>
              <a:t>direction</a:t>
            </a:r>
            <a:r>
              <a:rPr sz="2400" b="0" spc="-55" dirty="0">
                <a:sym typeface="+mn-ea"/>
              </a:rPr>
              <a:t> </a:t>
            </a:r>
            <a:r>
              <a:rPr sz="2400" b="0" spc="-75" dirty="0">
                <a:sym typeface="+mn-ea"/>
              </a:rPr>
              <a:t>property</a:t>
            </a:r>
            <a:r>
              <a:rPr sz="2400" b="0" spc="-50" dirty="0">
                <a:sym typeface="+mn-ea"/>
              </a:rPr>
              <a:t> </a:t>
            </a:r>
            <a:r>
              <a:rPr sz="2400" b="0" spc="-175" dirty="0">
                <a:sym typeface="+mn-ea"/>
              </a:rPr>
              <a:t>is</a:t>
            </a:r>
            <a:r>
              <a:rPr sz="2400" b="0" spc="-40" dirty="0">
                <a:sym typeface="+mn-ea"/>
              </a:rPr>
              <a:t> </a:t>
            </a:r>
            <a:r>
              <a:rPr sz="2400" b="0" spc="-140" dirty="0">
                <a:sym typeface="+mn-ea"/>
              </a:rPr>
              <a:t>used</a:t>
            </a:r>
            <a:r>
              <a:rPr sz="2400" b="0" spc="-80" dirty="0">
                <a:sym typeface="+mn-ea"/>
              </a:rPr>
              <a:t> </a:t>
            </a:r>
            <a:r>
              <a:rPr sz="2400" b="0" dirty="0">
                <a:sym typeface="+mn-ea"/>
              </a:rPr>
              <a:t>to</a:t>
            </a:r>
            <a:r>
              <a:rPr sz="2400" b="0" spc="-30" dirty="0">
                <a:sym typeface="+mn-ea"/>
              </a:rPr>
              <a:t> </a:t>
            </a:r>
            <a:r>
              <a:rPr sz="2400" b="0" spc="-170" dirty="0">
                <a:sym typeface="+mn-ea"/>
              </a:rPr>
              <a:t>change</a:t>
            </a:r>
            <a:r>
              <a:rPr sz="2400" b="0" spc="-20" dirty="0">
                <a:sym typeface="+mn-ea"/>
              </a:rPr>
              <a:t> </a:t>
            </a:r>
            <a:r>
              <a:rPr sz="2400" b="0" spc="-100" dirty="0">
                <a:sym typeface="+mn-ea"/>
              </a:rPr>
              <a:t>the</a:t>
            </a:r>
            <a:r>
              <a:rPr sz="2400" b="0" spc="-50" dirty="0">
                <a:sym typeface="+mn-ea"/>
              </a:rPr>
              <a:t> </a:t>
            </a:r>
            <a:r>
              <a:rPr sz="2400" b="0" spc="-30" dirty="0">
                <a:sym typeface="+mn-ea"/>
              </a:rPr>
              <a:t>text</a:t>
            </a:r>
            <a:r>
              <a:rPr sz="2400" b="0" spc="-65" dirty="0">
                <a:sym typeface="+mn-ea"/>
              </a:rPr>
              <a:t> </a:t>
            </a:r>
            <a:r>
              <a:rPr sz="2400" b="0" spc="-105" dirty="0">
                <a:sym typeface="+mn-ea"/>
              </a:rPr>
              <a:t>direction</a:t>
            </a:r>
            <a:r>
              <a:rPr sz="2400" b="0" spc="-55" dirty="0">
                <a:sym typeface="+mn-ea"/>
              </a:rPr>
              <a:t> </a:t>
            </a:r>
            <a:r>
              <a:rPr sz="2400" b="0" spc="-160" dirty="0">
                <a:sym typeface="+mn-ea"/>
              </a:rPr>
              <a:t>of</a:t>
            </a:r>
            <a:r>
              <a:rPr sz="2400" b="0" spc="-35" dirty="0">
                <a:sym typeface="+mn-ea"/>
              </a:rPr>
              <a:t> </a:t>
            </a:r>
            <a:r>
              <a:rPr sz="2400" b="0" spc="-25" dirty="0">
                <a:sym typeface="+mn-ea"/>
              </a:rPr>
              <a:t>an </a:t>
            </a:r>
            <a:r>
              <a:rPr sz="2400" b="0" spc="-10" dirty="0">
                <a:sym typeface="+mn-ea"/>
              </a:rPr>
              <a:t>element:</a:t>
            </a:r>
            <a:endParaRPr sz="2400" b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2400" b="0" spc="-125" dirty="0">
                <a:solidFill>
                  <a:srgbClr val="FF0000"/>
                </a:solidFill>
                <a:sym typeface="+mn-ea"/>
              </a:rPr>
              <a:t>p</a:t>
            </a:r>
            <a:r>
              <a:rPr sz="2400" b="0" spc="-70" dirty="0">
                <a:solidFill>
                  <a:srgbClr val="FF0000"/>
                </a:solidFill>
                <a:sym typeface="+mn-ea"/>
              </a:rPr>
              <a:t> </a:t>
            </a:r>
            <a:r>
              <a:rPr sz="2400" b="0" spc="-10" dirty="0">
                <a:solidFill>
                  <a:srgbClr val="FF0000"/>
                </a:solidFill>
                <a:sym typeface="+mn-ea"/>
              </a:rPr>
              <a:t>{direction:rtl;}</a:t>
            </a:r>
            <a:r>
              <a:rPr lang="en-IN" sz="2400" b="0" spc="-10" dirty="0">
                <a:solidFill>
                  <a:srgbClr val="FF0000"/>
                </a:solidFill>
                <a:sym typeface="+mn-ea"/>
              </a:rPr>
              <a:t> or ltr</a:t>
            </a:r>
            <a:endParaRPr sz="2400" b="0">
              <a:latin typeface="Times New Roman" panose="02020603050405020304"/>
              <a:cs typeface="Times New Roman" panose="02020603050405020304"/>
            </a:endParaRPr>
          </a:p>
          <a:p>
            <a:endParaRPr lang="en-US" sz="2400" b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110" y="609600"/>
            <a:ext cx="8870315" cy="6478270"/>
          </a:xfrm>
        </p:spPr>
        <p:txBody>
          <a:bodyPr>
            <a:noAutofit/>
          </a:bodyPr>
          <a:p>
            <a:r>
              <a:rPr lang="en-IN" altLang="en-US">
                <a:solidFill>
                  <a:srgbClr val="FF0000"/>
                </a:solidFill>
              </a:rPr>
              <a:t>//Text property Example</a:t>
            </a:r>
            <a:endParaRPr lang="en-US"/>
          </a:p>
          <a:p>
            <a:r>
              <a:rPr lang="en-US"/>
              <a:t>&lt;html&gt;</a:t>
            </a:r>
            <a:endParaRPr lang="en-US"/>
          </a:p>
          <a:p>
            <a:r>
              <a:rPr lang="en-US"/>
              <a:t>&lt;head&gt;</a:t>
            </a:r>
            <a:endParaRPr lang="en-US"/>
          </a:p>
          <a:p>
            <a:r>
              <a:rPr lang="en-US"/>
              <a:t>&lt;title&gt; How to use style in text &lt;/title&gt;</a:t>
            </a:r>
            <a:endParaRPr lang="en-US"/>
          </a:p>
          <a:p>
            <a:r>
              <a:rPr lang="en-US"/>
              <a:t>&lt;/head&gt;</a:t>
            </a:r>
            <a:endParaRPr lang="en-US"/>
          </a:p>
          <a:p>
            <a:r>
              <a:rPr lang="en-US"/>
              <a:t>&lt;body&gt;</a:t>
            </a:r>
            <a:endParaRPr lang="en-US"/>
          </a:p>
          <a:p>
            <a:r>
              <a:rPr lang="en-US"/>
              <a:t>&lt;p style="color:red;"&gt;</a:t>
            </a:r>
            <a:r>
              <a:rPr lang="en-IN" altLang="en-US"/>
              <a:t> </a:t>
            </a:r>
            <a:r>
              <a:rPr lang="en-US"/>
              <a:t>This text will be written in red.</a:t>
            </a:r>
            <a:r>
              <a:rPr lang="en-IN" altLang="en-US"/>
              <a:t> </a:t>
            </a:r>
            <a:r>
              <a:rPr lang="en-US"/>
              <a:t>&lt;/p&gt;</a:t>
            </a:r>
            <a:endParaRPr lang="en-US"/>
          </a:p>
          <a:p>
            <a:r>
              <a:rPr lang="en-US"/>
              <a:t>&lt;p style="direction:rtl;"&gt;</a:t>
            </a:r>
            <a:r>
              <a:rPr lang="en-IN" altLang="en-US"/>
              <a:t> </a:t>
            </a:r>
            <a:r>
              <a:rPr lang="en-US"/>
              <a:t>This text will be renedered from right to left</a:t>
            </a:r>
            <a:r>
              <a:rPr lang="en-IN" altLang="en-US"/>
              <a:t> </a:t>
            </a:r>
            <a:r>
              <a:rPr lang="en-US"/>
              <a:t>&lt;/p&gt;</a:t>
            </a:r>
            <a:endParaRPr lang="en-US"/>
          </a:p>
          <a:p>
            <a:r>
              <a:rPr lang="en-US"/>
              <a:t>&lt;p style="letter-spacing:5px;"&gt;</a:t>
            </a:r>
            <a:r>
              <a:rPr lang="en-IN" altLang="en-US"/>
              <a:t> </a:t>
            </a:r>
            <a:r>
              <a:rPr lang="en-US"/>
              <a:t>This text is having space between letters.</a:t>
            </a:r>
            <a:r>
              <a:rPr lang="en-IN" altLang="en-US"/>
              <a:t> </a:t>
            </a:r>
            <a:r>
              <a:rPr lang="en-US"/>
              <a:t>&lt;/p&gt;</a:t>
            </a:r>
            <a:endParaRPr lang="en-US"/>
          </a:p>
          <a:p>
            <a:r>
              <a:rPr lang="en-US"/>
              <a:t>&lt;p style="word-spacing:5px;"&gt;</a:t>
            </a:r>
            <a:r>
              <a:rPr lang="en-IN" altLang="en-US"/>
              <a:t> </a:t>
            </a:r>
            <a:r>
              <a:rPr lang="en-US"/>
              <a:t>This text is having space between words.</a:t>
            </a:r>
            <a:r>
              <a:rPr lang="en-US">
                <a:sym typeface="+mn-ea"/>
              </a:rPr>
              <a:t>&lt;/p&gt;</a:t>
            </a:r>
            <a:endParaRPr lang="en-US"/>
          </a:p>
          <a:p>
            <a:r>
              <a:rPr lang="en-US">
                <a:sym typeface="+mn-ea"/>
              </a:rPr>
              <a:t>&lt;p style="text-indent:5cm;"&gt;</a:t>
            </a:r>
            <a:r>
              <a:rPr lang="en-IN" altLang="en-US">
                <a:sym typeface="+mn-ea"/>
              </a:rPr>
              <a:t> </a:t>
            </a:r>
            <a:r>
              <a:rPr lang="en-US">
                <a:sym typeface="+mn-ea"/>
              </a:rPr>
              <a:t>This text will have first line indented by 5cm</a:t>
            </a:r>
            <a:r>
              <a:rPr lang="en-IN" altLang="en-US">
                <a:sym typeface="+mn-ea"/>
              </a:rPr>
              <a:t> </a:t>
            </a:r>
            <a:r>
              <a:rPr lang="en-US">
                <a:sym typeface="+mn-ea"/>
              </a:rPr>
              <a:t>and this line will remain at its actual position</a:t>
            </a:r>
            <a:endParaRPr lang="en-US"/>
          </a:p>
          <a:p>
            <a:r>
              <a:rPr lang="en-US">
                <a:sym typeface="+mn-ea"/>
              </a:rPr>
              <a:t>this is done by CSS text-indent property.&lt;/p&gt;</a:t>
            </a:r>
            <a:endParaRPr lang="en-US"/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3890" y="704215"/>
            <a:ext cx="8937625" cy="6257925"/>
          </a:xfrm>
        </p:spPr>
        <p:txBody>
          <a:bodyPr>
            <a:noAutofit/>
          </a:bodyPr>
          <a:p>
            <a:r>
              <a:rPr lang="en-US"/>
              <a:t>&lt;p style="text-align:right;"&gt;This will be right aligned.</a:t>
            </a:r>
            <a:r>
              <a:rPr lang="en-IN" altLang="en-US"/>
              <a:t> </a:t>
            </a:r>
            <a:r>
              <a:rPr lang="en-US"/>
              <a:t>&lt;/p&gt;</a:t>
            </a:r>
            <a:endParaRPr lang="en-US"/>
          </a:p>
          <a:p>
            <a:r>
              <a:rPr lang="en-US"/>
              <a:t>&lt;p style="text-align:center;"&gt;This will be center aligned.</a:t>
            </a:r>
            <a:r>
              <a:rPr lang="en-IN" altLang="en-US"/>
              <a:t> </a:t>
            </a:r>
            <a:r>
              <a:rPr lang="en-US"/>
              <a:t>&lt;/p&gt;</a:t>
            </a:r>
            <a:endParaRPr lang="en-US"/>
          </a:p>
          <a:p>
            <a:r>
              <a:rPr lang="en-US"/>
              <a:t>&lt;p style="text-align:left;"&gt;This will be left aligned.&lt;/p&gt;</a:t>
            </a:r>
            <a:endParaRPr lang="en-US"/>
          </a:p>
          <a:p>
            <a:r>
              <a:rPr lang="en-US"/>
              <a:t>&lt;p style="text-decoration:underline;"&gt;This will be underlined&lt;/p&gt;</a:t>
            </a:r>
            <a:endParaRPr lang="en-US"/>
          </a:p>
          <a:p>
            <a:r>
              <a:rPr lang="en-US"/>
              <a:t>This will be striked through.</a:t>
            </a:r>
            <a:r>
              <a:rPr lang="en-IN" altLang="en-US"/>
              <a:t> </a:t>
            </a:r>
            <a:r>
              <a:rPr lang="en-US"/>
              <a:t>&lt;/p&gt;</a:t>
            </a:r>
            <a:endParaRPr lang="en-US"/>
          </a:p>
          <a:p>
            <a:r>
              <a:rPr lang="en-US"/>
              <a:t>&lt;p style="text-decoration:overline;"&gt;</a:t>
            </a:r>
            <a:r>
              <a:rPr lang="en-IN" altLang="en-US"/>
              <a:t> </a:t>
            </a:r>
            <a:r>
              <a:rPr lang="en-US"/>
              <a:t>This will have over line&lt;/p&gt;</a:t>
            </a:r>
            <a:endParaRPr lang="en-US"/>
          </a:p>
          <a:p>
            <a:r>
              <a:rPr lang="en-US"/>
              <a:t>&lt;p style="text-transform:capitalize;"&gt;</a:t>
            </a:r>
            <a:r>
              <a:rPr lang="en-IN" altLang="en-US"/>
              <a:t> </a:t>
            </a:r>
            <a:r>
              <a:rPr lang="en-US"/>
              <a:t>This will be capitalized&lt;/p&gt;</a:t>
            </a:r>
            <a:endParaRPr lang="en-US"/>
          </a:p>
          <a:p>
            <a:r>
              <a:rPr lang="en-US"/>
              <a:t>&lt;p style="text-transform:uppercase"&gt;This will be in ppercase&lt;/p&gt;</a:t>
            </a:r>
            <a:endParaRPr lang="en-US"/>
          </a:p>
          <a:p>
            <a:r>
              <a:rPr lang="en-US"/>
              <a:t>&lt;p style="text-transform:lowercase"&gt;</a:t>
            </a:r>
            <a:r>
              <a:rPr lang="en-IN" altLang="en-US"/>
              <a:t> </a:t>
            </a:r>
            <a:r>
              <a:rPr lang="en-US"/>
              <a:t>This will be in lowercase&lt;/p&gt;</a:t>
            </a:r>
            <a:endParaRPr lang="en-US"/>
          </a:p>
          <a:p>
            <a:r>
              <a:rPr lang="en-US"/>
              <a:t>&lt;h1 style="text-shadow: red 3px 2px ;"&gt;</a:t>
            </a:r>
            <a:endParaRPr lang="en-US"/>
          </a:p>
          <a:p>
            <a:r>
              <a:rPr lang="en-US"/>
              <a:t>If your browser supports the CSS text-shadow property,</a:t>
            </a:r>
            <a:endParaRPr lang="en-US"/>
          </a:p>
          <a:p>
            <a:r>
              <a:rPr lang="en-US"/>
              <a:t>this text will have a red shadow.&lt;/h1&gt;</a:t>
            </a:r>
            <a:endParaRPr lang="en-US"/>
          </a:p>
          <a:p>
            <a:r>
              <a:rPr lang="en-US"/>
              <a:t>&lt;/body&gt;</a:t>
            </a:r>
            <a:endParaRPr lang="en-US"/>
          </a:p>
          <a:p>
            <a:r>
              <a:rPr lang="en-US"/>
              <a:t>&lt;/html&gt;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Font</a:t>
            </a:r>
            <a:r>
              <a:rPr spc="-210" dirty="0"/>
              <a:t> </a:t>
            </a:r>
            <a:r>
              <a:rPr spc="-30" dirty="0"/>
              <a:t>Properties</a:t>
            </a:r>
            <a:endParaRPr spc="-3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972185" y="1736090"/>
            <a:ext cx="8524240" cy="5068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Order</a:t>
            </a:r>
            <a:r>
              <a:rPr dirty="0"/>
              <a:t> </a:t>
            </a:r>
            <a:r>
              <a:rPr spc="-20" dirty="0"/>
              <a:t>must</a:t>
            </a:r>
            <a:r>
              <a:rPr spc="5" dirty="0"/>
              <a:t> </a:t>
            </a:r>
            <a:r>
              <a:rPr spc="-50" dirty="0"/>
              <a:t>be:</a:t>
            </a:r>
            <a:r>
              <a:rPr spc="-110" dirty="0"/>
              <a:t> </a:t>
            </a:r>
            <a:r>
              <a:rPr dirty="0"/>
              <a:t>style,</a:t>
            </a:r>
            <a:r>
              <a:rPr spc="-105" dirty="0"/>
              <a:t> </a:t>
            </a:r>
            <a:r>
              <a:rPr spc="-25" dirty="0"/>
              <a:t>variant</a:t>
            </a:r>
            <a:r>
              <a:rPr spc="5" dirty="0"/>
              <a:t> </a:t>
            </a:r>
            <a:r>
              <a:rPr dirty="0"/>
              <a:t>weight,</a:t>
            </a:r>
            <a:r>
              <a:rPr spc="-110" dirty="0"/>
              <a:t> </a:t>
            </a:r>
            <a:r>
              <a:rPr dirty="0"/>
              <a:t>size,</a:t>
            </a:r>
            <a:r>
              <a:rPr spc="-85" dirty="0"/>
              <a:t> </a:t>
            </a:r>
            <a:r>
              <a:rPr dirty="0"/>
              <a:t>line</a:t>
            </a:r>
            <a:r>
              <a:rPr spc="-25" dirty="0"/>
              <a:t> </a:t>
            </a:r>
            <a:r>
              <a:rPr dirty="0"/>
              <a:t>height,font</a:t>
            </a:r>
            <a:r>
              <a:rPr spc="-20" dirty="0"/>
              <a:t> </a:t>
            </a:r>
            <a:r>
              <a:rPr spc="-10" dirty="0"/>
              <a:t>family(s)</a:t>
            </a:r>
            <a:endParaRPr spc="-10" dirty="0"/>
          </a:p>
          <a:p>
            <a:pPr marL="286385">
              <a:lnSpc>
                <a:spcPct val="100000"/>
              </a:lnSpc>
              <a:spcBef>
                <a:spcPts val="115"/>
              </a:spcBef>
            </a:pPr>
            <a:r>
              <a:rPr sz="2000" spc="-45" dirty="0"/>
              <a:t>p{font:</a:t>
            </a:r>
            <a:r>
              <a:rPr sz="2000" b="0" spc="-45" dirty="0"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b="0" spc="-9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000" b="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75" dirty="0"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b="0" spc="-95" dirty="0">
                <a:latin typeface="Times New Roman" panose="02020603050405020304"/>
                <a:cs typeface="Times New Roman" panose="02020603050405020304"/>
              </a:rPr>
              <a:t>variant</a:t>
            </a:r>
            <a:r>
              <a:rPr sz="2000" b="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80" dirty="0"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b="0" spc="-114" dirty="0">
                <a:latin typeface="Times New Roman" panose="02020603050405020304"/>
                <a:cs typeface="Times New Roman" panose="02020603050405020304"/>
              </a:rPr>
              <a:t>weight</a:t>
            </a:r>
            <a:r>
              <a:rPr sz="2000" b="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80" dirty="0"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b="0" spc="-135" dirty="0"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000" b="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80" dirty="0"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b="0" spc="-10" dirty="0">
                <a:latin typeface="Times New Roman" panose="02020603050405020304"/>
                <a:cs typeface="Times New Roman" panose="02020603050405020304"/>
              </a:rPr>
              <a:t>family}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000" spc="-40" dirty="0"/>
              <a:t>Font</a:t>
            </a:r>
            <a:r>
              <a:rPr sz="2000" spc="-60" dirty="0"/>
              <a:t> </a:t>
            </a:r>
            <a:r>
              <a:rPr sz="2000" spc="-10" dirty="0"/>
              <a:t>Family</a:t>
            </a:r>
            <a:endParaRPr sz="2000"/>
          </a:p>
          <a:p>
            <a:pPr marL="286385" marR="5080" indent="-274320">
              <a:lnSpc>
                <a:spcPct val="8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b="0" spc="-15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000" b="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b="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25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2000" b="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3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b="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b="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80" dirty="0">
                <a:latin typeface="Times New Roman" panose="02020603050405020304"/>
                <a:cs typeface="Times New Roman" panose="02020603050405020304"/>
              </a:rPr>
              <a:t>font</a:t>
            </a:r>
            <a:r>
              <a:rPr sz="2000" b="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45" dirty="0">
                <a:latin typeface="Times New Roman" panose="02020603050405020304"/>
                <a:cs typeface="Times New Roman" panose="02020603050405020304"/>
              </a:rPr>
              <a:t>family</a:t>
            </a:r>
            <a:r>
              <a:rPr sz="2000" b="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4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b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8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000" b="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95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000" b="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000" b="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60" dirty="0">
                <a:latin typeface="Times New Roman" panose="02020603050405020304"/>
                <a:cs typeface="Times New Roman" panose="02020603050405020304"/>
              </a:rPr>
              <a:t>word,</a:t>
            </a:r>
            <a:r>
              <a:rPr sz="2000" b="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000" b="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05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000" b="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9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000" b="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00" b="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35" dirty="0">
                <a:latin typeface="Times New Roman" panose="02020603050405020304"/>
                <a:cs typeface="Times New Roman" panose="02020603050405020304"/>
              </a:rPr>
              <a:t>quotation </a:t>
            </a:r>
            <a:r>
              <a:rPr sz="2000" b="0" spc="-90" dirty="0">
                <a:latin typeface="Times New Roman" panose="02020603050405020304"/>
                <a:cs typeface="Times New Roman" panose="02020603050405020304"/>
              </a:rPr>
              <a:t>marks,</a:t>
            </a:r>
            <a:r>
              <a:rPr sz="2000" b="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14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000" b="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80" dirty="0"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b="0" spc="-125" dirty="0">
                <a:latin typeface="Times New Roman" panose="02020603050405020304"/>
                <a:cs typeface="Times New Roman" panose="02020603050405020304"/>
              </a:rPr>
              <a:t>family:</a:t>
            </a:r>
            <a:r>
              <a:rPr sz="2000" b="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00" dirty="0">
                <a:latin typeface="Times New Roman" panose="02020603050405020304"/>
                <a:cs typeface="Times New Roman" panose="02020603050405020304"/>
              </a:rPr>
              <a:t>"Times</a:t>
            </a:r>
            <a:r>
              <a:rPr sz="2000" b="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3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000" b="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0" dirty="0">
                <a:latin typeface="Times New Roman" panose="02020603050405020304"/>
                <a:cs typeface="Times New Roman" panose="02020603050405020304"/>
              </a:rPr>
              <a:t>Roman".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12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b="0" spc="-11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000" b="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000" b="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000" b="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80" dirty="0">
                <a:latin typeface="Times New Roman" panose="02020603050405020304"/>
                <a:cs typeface="Times New Roman" panose="02020603050405020304"/>
              </a:rPr>
              <a:t>font</a:t>
            </a:r>
            <a:r>
              <a:rPr sz="2000" b="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50" dirty="0">
                <a:latin typeface="Times New Roman" panose="02020603050405020304"/>
                <a:cs typeface="Times New Roman" panose="02020603050405020304"/>
              </a:rPr>
              <a:t>family</a:t>
            </a:r>
            <a:r>
              <a:rPr sz="2000" b="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4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b="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14" dirty="0">
                <a:latin typeface="Times New Roman" panose="02020603050405020304"/>
                <a:cs typeface="Times New Roman" panose="02020603050405020304"/>
              </a:rPr>
              <a:t>specified</a:t>
            </a:r>
            <a:r>
              <a:rPr sz="2000" b="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9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00" b="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b="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25" dirty="0">
                <a:latin typeface="Times New Roman" panose="02020603050405020304"/>
                <a:cs typeface="Times New Roman" panose="02020603050405020304"/>
              </a:rPr>
              <a:t>comma-</a:t>
            </a:r>
            <a:r>
              <a:rPr sz="2000" b="0" spc="-100" dirty="0">
                <a:latin typeface="Times New Roman" panose="02020603050405020304"/>
                <a:cs typeface="Times New Roman" panose="02020603050405020304"/>
              </a:rPr>
              <a:t>separated</a:t>
            </a:r>
            <a:r>
              <a:rPr sz="2000" b="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0" dirty="0">
                <a:latin typeface="Times New Roman" panose="02020603050405020304"/>
                <a:cs typeface="Times New Roman" panose="02020603050405020304"/>
              </a:rPr>
              <a:t>list: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065020">
              <a:lnSpc>
                <a:spcPct val="100000"/>
              </a:lnSpc>
              <a:spcBef>
                <a:spcPts val="120"/>
              </a:spcBef>
            </a:pPr>
            <a:r>
              <a:rPr sz="2000" b="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p{font-</a:t>
            </a:r>
            <a:r>
              <a:rPr sz="2000" b="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family:"Times</a:t>
            </a:r>
            <a:r>
              <a:rPr sz="2000" b="0" spc="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000" b="0" spc="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Roman“;}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40" dirty="0"/>
              <a:t>Font</a:t>
            </a:r>
            <a:r>
              <a:rPr sz="2000" spc="-60" dirty="0"/>
              <a:t> </a:t>
            </a:r>
            <a:r>
              <a:rPr sz="2000" spc="-20" dirty="0"/>
              <a:t>Style</a:t>
            </a:r>
            <a:endParaRPr sz="2000"/>
          </a:p>
          <a:p>
            <a:pPr marL="286385" indent="-273685">
              <a:lnSpc>
                <a:spcPts val="2380"/>
              </a:lnSpc>
              <a:spcBef>
                <a:spcPts val="12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b="0" spc="-13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000" b="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5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000" b="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6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000" b="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55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2000" b="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10" dirty="0">
                <a:latin typeface="Times New Roman" panose="02020603050405020304"/>
                <a:cs typeface="Times New Roman" panose="02020603050405020304"/>
              </a:rPr>
              <a:t>values: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560070" lvl="1" indent="-227965">
              <a:lnSpc>
                <a:spcPts val="2230"/>
              </a:lnSpc>
              <a:buClr>
                <a:srgbClr val="9A2D1F"/>
              </a:buClr>
              <a:buSzPct val="84000"/>
              <a:buChar char="●"/>
              <a:tabLst>
                <a:tab pos="560070" algn="l"/>
              </a:tabLst>
            </a:pPr>
            <a:r>
              <a:rPr sz="1900" spc="-8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19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5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1900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1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9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20" dirty="0">
                <a:latin typeface="Times New Roman" panose="02020603050405020304"/>
                <a:cs typeface="Times New Roman" panose="02020603050405020304"/>
              </a:rPr>
              <a:t>text </a:t>
            </a:r>
            <a:r>
              <a:rPr sz="1900" spc="-1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9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35" dirty="0">
                <a:latin typeface="Times New Roman" panose="02020603050405020304"/>
                <a:cs typeface="Times New Roman" panose="02020603050405020304"/>
              </a:rPr>
              <a:t>shown</a:t>
            </a:r>
            <a:r>
              <a:rPr sz="1900" spc="-10" dirty="0">
                <a:latin typeface="Times New Roman" panose="02020603050405020304"/>
                <a:cs typeface="Times New Roman" panose="02020603050405020304"/>
              </a:rPr>
              <a:t> normally</a:t>
            </a: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560070" lvl="1" indent="-227965">
              <a:lnSpc>
                <a:spcPts val="2220"/>
              </a:lnSpc>
              <a:buClr>
                <a:srgbClr val="9A2D1F"/>
              </a:buClr>
              <a:buSzPct val="84000"/>
              <a:buChar char="●"/>
              <a:tabLst>
                <a:tab pos="560070" algn="l"/>
              </a:tabLst>
            </a:pPr>
            <a:r>
              <a:rPr sz="1900" spc="-90" dirty="0">
                <a:latin typeface="Times New Roman" panose="02020603050405020304"/>
                <a:cs typeface="Times New Roman" panose="02020603050405020304"/>
              </a:rPr>
              <a:t>italic</a:t>
            </a:r>
            <a:r>
              <a:rPr sz="19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5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1900" spc="-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1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9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20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19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9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35" dirty="0">
                <a:latin typeface="Times New Roman" panose="02020603050405020304"/>
                <a:cs typeface="Times New Roman" panose="02020603050405020304"/>
              </a:rPr>
              <a:t>shown</a:t>
            </a:r>
            <a:r>
              <a:rPr sz="19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9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9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0" dirty="0">
                <a:latin typeface="Times New Roman" panose="02020603050405020304"/>
                <a:cs typeface="Times New Roman" panose="02020603050405020304"/>
              </a:rPr>
              <a:t>italics</a:t>
            </a: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559435" marR="398145" lvl="1" indent="-227965">
              <a:lnSpc>
                <a:spcPct val="80000"/>
              </a:lnSpc>
              <a:spcBef>
                <a:spcPts val="430"/>
              </a:spcBef>
              <a:buClr>
                <a:srgbClr val="9A2D1F"/>
              </a:buClr>
              <a:buSzPct val="84000"/>
              <a:buChar char="●"/>
              <a:tabLst>
                <a:tab pos="560705" algn="l"/>
              </a:tabLst>
            </a:pPr>
            <a:r>
              <a:rPr sz="1900" spc="-100" dirty="0">
                <a:latin typeface="Times New Roman" panose="02020603050405020304"/>
                <a:cs typeface="Times New Roman" panose="02020603050405020304"/>
              </a:rPr>
              <a:t>oblique</a:t>
            </a:r>
            <a:r>
              <a:rPr sz="19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5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1900" spc="-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1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9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20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19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3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9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90" dirty="0">
                <a:latin typeface="Times New Roman" panose="02020603050405020304"/>
                <a:cs typeface="Times New Roman" panose="02020603050405020304"/>
              </a:rPr>
              <a:t>"leaning"</a:t>
            </a:r>
            <a:r>
              <a:rPr sz="19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95" dirty="0">
                <a:latin typeface="Times New Roman" panose="02020603050405020304"/>
                <a:cs typeface="Times New Roman" panose="02020603050405020304"/>
              </a:rPr>
              <a:t>(oblique</a:t>
            </a:r>
            <a:r>
              <a:rPr sz="19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9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10" dirty="0">
                <a:latin typeface="Times New Roman" panose="02020603050405020304"/>
                <a:cs typeface="Times New Roman" panose="02020603050405020304"/>
              </a:rPr>
              <a:t>very</a:t>
            </a:r>
            <a:r>
              <a:rPr sz="19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00" dirty="0">
                <a:latin typeface="Times New Roman" panose="02020603050405020304"/>
                <a:cs typeface="Times New Roman" panose="02020603050405020304"/>
              </a:rPr>
              <a:t>similar</a:t>
            </a:r>
            <a:r>
              <a:rPr sz="19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1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9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60" dirty="0">
                <a:latin typeface="Times New Roman" panose="02020603050405020304"/>
                <a:cs typeface="Times New Roman" panose="02020603050405020304"/>
              </a:rPr>
              <a:t>italic,</a:t>
            </a:r>
            <a:r>
              <a:rPr sz="19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55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19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20" dirty="0">
                <a:latin typeface="Times New Roman" panose="02020603050405020304"/>
                <a:cs typeface="Times New Roman" panose="02020603050405020304"/>
              </a:rPr>
              <a:t>less </a:t>
            </a:r>
            <a:r>
              <a:rPr sz="19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900" spc="-10" dirty="0">
                <a:latin typeface="Times New Roman" panose="02020603050405020304"/>
                <a:cs typeface="Times New Roman" panose="02020603050405020304"/>
              </a:rPr>
              <a:t>supported)</a:t>
            </a: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2781300">
              <a:lnSpc>
                <a:spcPct val="100000"/>
              </a:lnSpc>
              <a:spcBef>
                <a:spcPts val="115"/>
              </a:spcBef>
            </a:pPr>
            <a:r>
              <a:rPr sz="2000" b="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p{font-</a:t>
            </a:r>
            <a:r>
              <a:rPr sz="2000" b="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style:normal;}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pc="-25" dirty="0"/>
              <a:t>3</a:t>
            </a:r>
            <a:r>
              <a:rPr spc="-25" dirty="0"/>
              <a:t>3</a:t>
            </a:r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8570" y="1300480"/>
            <a:ext cx="7275195" cy="49085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12722" y="6770676"/>
            <a:ext cx="2355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34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0824" y="600654"/>
            <a:ext cx="5589905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6465" marR="2230755" indent="-914400">
              <a:lnSpc>
                <a:spcPct val="115000"/>
              </a:lnSpc>
              <a:spcBef>
                <a:spcPts val="95"/>
              </a:spcBef>
            </a:pPr>
            <a:r>
              <a:rPr sz="2000" b="1" spc="-4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Font</a:t>
            </a:r>
            <a:r>
              <a:rPr sz="2000" b="1" spc="-6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000" b="1" spc="-3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6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-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sets</a:t>
            </a:r>
            <a:r>
              <a:rPr sz="2000" spc="-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7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000" spc="-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spc="-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text. </a:t>
            </a:r>
            <a:r>
              <a:rPr sz="20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0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{font-</a:t>
            </a:r>
            <a:r>
              <a:rPr sz="20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size:14px;}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26465" marR="5080">
              <a:lnSpc>
                <a:spcPct val="115000"/>
              </a:lnSpc>
              <a:spcBef>
                <a:spcPts val="5"/>
              </a:spcBef>
            </a:pPr>
            <a:r>
              <a:rPr sz="20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0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{font-size:0.875em;}</a:t>
            </a:r>
            <a:r>
              <a:rPr sz="20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1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/*</a:t>
            </a:r>
            <a:r>
              <a:rPr sz="20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14px/16=0.875em</a:t>
            </a:r>
            <a:r>
              <a:rPr sz="20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*/ </a:t>
            </a:r>
            <a:r>
              <a:rPr sz="20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0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0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size: </a:t>
            </a:r>
            <a:r>
              <a:rPr sz="20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20%;</a:t>
            </a:r>
            <a:r>
              <a:rPr sz="20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824" y="2002653"/>
            <a:ext cx="8741410" cy="46278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46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default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text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browsers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16px.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default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1em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16px.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b="1" spc="-40" dirty="0">
                <a:latin typeface="Times New Roman" panose="02020603050405020304"/>
                <a:cs typeface="Times New Roman" panose="02020603050405020304"/>
              </a:rPr>
              <a:t>Font</a:t>
            </a:r>
            <a:r>
              <a:rPr sz="20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20" dirty="0">
                <a:latin typeface="Times New Roman" panose="02020603050405020304"/>
                <a:cs typeface="Times New Roman" panose="02020603050405020304"/>
              </a:rPr>
              <a:t>Color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26465">
              <a:lnSpc>
                <a:spcPct val="100000"/>
              </a:lnSpc>
              <a:spcBef>
                <a:spcPts val="355"/>
              </a:spcBef>
            </a:pPr>
            <a:r>
              <a:rPr sz="20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h4</a:t>
            </a:r>
            <a:r>
              <a:rPr sz="20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0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0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red;</a:t>
            </a:r>
            <a:r>
              <a:rPr sz="20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Font</a:t>
            </a:r>
            <a:r>
              <a:rPr sz="20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Weight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marR="283845" indent="-274320">
              <a:lnSpc>
                <a:spcPts val="2160"/>
              </a:lnSpc>
              <a:spcBef>
                <a:spcPts val="63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15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weight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font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(its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thickness),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font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weight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4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best </a:t>
            </a:r>
            <a:r>
              <a:rPr sz="2000" spc="-195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go</a:t>
            </a: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it.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>
              <a:lnSpc>
                <a:spcPts val="216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254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weight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0" dirty="0">
                <a:latin typeface="Times New Roman" panose="02020603050405020304"/>
                <a:cs typeface="Times New Roman" panose="02020603050405020304"/>
              </a:rPr>
              <a:t>multiples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5" dirty="0">
                <a:latin typeface="Times New Roman" panose="02020603050405020304"/>
                <a:cs typeface="Times New Roman" panose="02020603050405020304"/>
              </a:rPr>
              <a:t>100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(e.g.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200,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300,</a:t>
            </a:r>
            <a:r>
              <a:rPr sz="20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etc)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.The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5" dirty="0">
                <a:latin typeface="Times New Roman" panose="02020603050405020304"/>
                <a:cs typeface="Times New Roman" panose="02020603050405020304"/>
              </a:rPr>
              <a:t>range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100 </a:t>
            </a: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(thin)-</a:t>
            </a:r>
            <a:r>
              <a:rPr sz="2000" spc="-105" dirty="0">
                <a:latin typeface="Times New Roman" panose="02020603050405020304"/>
                <a:cs typeface="Times New Roman" panose="02020603050405020304"/>
              </a:rPr>
              <a:t>900</a:t>
            </a:r>
            <a:r>
              <a:rPr sz="2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(thick).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26465" marR="5424170">
              <a:lnSpc>
                <a:spcPts val="2160"/>
              </a:lnSpc>
              <a:spcBef>
                <a:spcPts val="600"/>
              </a:spcBef>
            </a:pPr>
            <a:r>
              <a:rPr sz="20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0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0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weight:</a:t>
            </a:r>
            <a:r>
              <a:rPr sz="20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100;</a:t>
            </a:r>
            <a:r>
              <a:rPr sz="20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20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ul{</a:t>
            </a:r>
            <a:r>
              <a:rPr sz="20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weight:</a:t>
            </a:r>
            <a:r>
              <a:rPr sz="20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bolder;</a:t>
            </a:r>
            <a:r>
              <a:rPr sz="20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32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155" dirty="0">
                <a:latin typeface="Times New Roman" panose="02020603050405020304"/>
                <a:cs typeface="Times New Roman" panose="02020603050405020304"/>
              </a:rPr>
              <a:t>Available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6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terms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weight:</a:t>
            </a:r>
            <a:r>
              <a:rPr sz="20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i="1" spc="-50" dirty="0">
                <a:latin typeface="Times New Roman" panose="02020603050405020304"/>
                <a:cs typeface="Times New Roman" panose="02020603050405020304"/>
              </a:rPr>
              <a:t>bold</a:t>
            </a:r>
            <a:r>
              <a:rPr sz="2000" b="1" i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i="1" spc="-8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000" b="1" i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i="1" spc="-70" dirty="0">
                <a:latin typeface="Times New Roman" panose="02020603050405020304"/>
                <a:cs typeface="Times New Roman" panose="02020603050405020304"/>
              </a:rPr>
              <a:t>bolder,</a:t>
            </a:r>
            <a:r>
              <a:rPr sz="2000" b="1" i="1" spc="-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i="1" spc="-10" dirty="0">
                <a:latin typeface="Times New Roman" panose="02020603050405020304"/>
                <a:cs typeface="Times New Roman" panose="02020603050405020304"/>
              </a:rPr>
              <a:t>lighter</a:t>
            </a:r>
            <a:r>
              <a:rPr sz="2000" b="1" i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i="1" spc="-3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000" b="1" i="1" spc="-10" dirty="0">
                <a:latin typeface="Times New Roman" panose="02020603050405020304"/>
                <a:cs typeface="Times New Roman" panose="02020603050405020304"/>
              </a:rPr>
              <a:t>normal.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marR="76200" indent="-274320">
              <a:lnSpc>
                <a:spcPts val="2160"/>
              </a:lnSpc>
              <a:spcBef>
                <a:spcPts val="635"/>
              </a:spcBef>
            </a:pPr>
            <a:r>
              <a:rPr sz="2000" b="1" spc="-45" dirty="0">
                <a:latin typeface="Times New Roman" panose="02020603050405020304"/>
                <a:cs typeface="Times New Roman" panose="02020603050405020304"/>
              </a:rPr>
              <a:t>Font</a:t>
            </a:r>
            <a:r>
              <a:rPr sz="2000" b="1" spc="-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0" dirty="0">
                <a:latin typeface="Times New Roman" panose="02020603050405020304"/>
                <a:cs typeface="Times New Roman" panose="02020603050405020304"/>
              </a:rPr>
              <a:t>Variant</a:t>
            </a:r>
            <a:r>
              <a:rPr sz="2000" b="1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65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convert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font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small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45" dirty="0">
                <a:latin typeface="Times New Roman" panose="02020603050405020304"/>
                <a:cs typeface="Times New Roman" panose="02020603050405020304"/>
              </a:rPr>
              <a:t>caps</a:t>
            </a: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upper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40" dirty="0">
                <a:latin typeface="Times New Roman" panose="02020603050405020304"/>
                <a:cs typeface="Times New Roman" panose="02020603050405020304"/>
              </a:rPr>
              <a:t>case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small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size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font.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26465">
              <a:lnSpc>
                <a:spcPct val="100000"/>
              </a:lnSpc>
              <a:spcBef>
                <a:spcPts val="325"/>
              </a:spcBef>
            </a:pPr>
            <a:r>
              <a:rPr sz="20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00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00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variant:</a:t>
            </a:r>
            <a:r>
              <a:rPr sz="20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small-</a:t>
            </a:r>
            <a:r>
              <a:rPr sz="20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caps; </a:t>
            </a:r>
            <a:r>
              <a:rPr sz="20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0340" y="6703695"/>
            <a:ext cx="2701925" cy="629920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227330">
              <a:lnSpc>
                <a:spcPct val="100000"/>
              </a:lnSpc>
              <a:spcBef>
                <a:spcPts val="105"/>
              </a:spcBef>
            </a:pPr>
            <a:r>
              <a:rPr sz="20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0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0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0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variant:</a:t>
            </a:r>
            <a:r>
              <a:rPr sz="20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normal;</a:t>
            </a:r>
            <a:r>
              <a:rPr sz="20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085" y="739140"/>
            <a:ext cx="8689340" cy="6252845"/>
          </a:xfrm>
        </p:spPr>
        <p:txBody>
          <a:bodyPr>
            <a:noAutofit/>
          </a:bodyPr>
          <a:p>
            <a:r>
              <a:rPr lang="en-IN" altLang="en-US">
                <a:solidFill>
                  <a:srgbClr val="FF0000"/>
                </a:solidFill>
              </a:rPr>
              <a:t>//Font Property - Example</a:t>
            </a:r>
            <a:endParaRPr lang="en-US"/>
          </a:p>
          <a:p>
            <a:r>
              <a:rPr lang="en-US"/>
              <a:t>&lt;html&gt;</a:t>
            </a:r>
            <a:endParaRPr lang="en-US"/>
          </a:p>
          <a:p>
            <a:r>
              <a:rPr lang="en-US"/>
              <a:t>&lt;head&gt;</a:t>
            </a:r>
            <a:endParaRPr lang="en-US"/>
          </a:p>
          <a:p>
            <a:r>
              <a:rPr lang="en-US"/>
              <a:t>&lt;title&gt; How to use font style &lt;/title&gt;</a:t>
            </a:r>
            <a:endParaRPr lang="en-US"/>
          </a:p>
          <a:p>
            <a:r>
              <a:rPr lang="en-US"/>
              <a:t>&lt;/head&gt;</a:t>
            </a:r>
            <a:endParaRPr lang="en-US"/>
          </a:p>
          <a:p>
            <a:r>
              <a:rPr lang="en-US"/>
              <a:t>&lt;body&gt;</a:t>
            </a:r>
            <a:endParaRPr lang="en-US"/>
          </a:p>
          <a:p>
            <a:r>
              <a:rPr lang="en-US"/>
              <a:t>&lt;p style="</a:t>
            </a:r>
            <a:r>
              <a:rPr lang="en-US">
                <a:solidFill>
                  <a:srgbClr val="FF0000"/>
                </a:solidFill>
              </a:rPr>
              <a:t>font-family:Times New Roman, arial, calibari</a:t>
            </a:r>
            <a:r>
              <a:rPr lang="en-US"/>
              <a:t>;"&gt;</a:t>
            </a:r>
            <a:endParaRPr lang="en-US"/>
          </a:p>
          <a:p>
            <a:r>
              <a:rPr lang="en-US"/>
              <a:t>This text is rendered in either Times New Roman, arial, calibri, or the default</a:t>
            </a:r>
            <a:endParaRPr lang="en-US"/>
          </a:p>
          <a:p>
            <a:r>
              <a:rPr lang="en-US"/>
              <a:t>serif font depending on which font you have at your system.</a:t>
            </a:r>
            <a:endParaRPr lang="en-US"/>
          </a:p>
          <a:p>
            <a:r>
              <a:rPr lang="en-US"/>
              <a:t>&lt;/p&gt;</a:t>
            </a:r>
            <a:endParaRPr lang="en-US"/>
          </a:p>
          <a:p>
            <a:r>
              <a:rPr lang="en-US"/>
              <a:t>&lt;p style="</a:t>
            </a:r>
            <a:r>
              <a:rPr lang="en-US">
                <a:solidFill>
                  <a:srgbClr val="FF0000"/>
                </a:solidFill>
              </a:rPr>
              <a:t>font-style:oblique</a:t>
            </a:r>
            <a:r>
              <a:rPr lang="en-US"/>
              <a:t>;"&gt;</a:t>
            </a:r>
            <a:endParaRPr lang="en-US"/>
          </a:p>
          <a:p>
            <a:r>
              <a:rPr lang="en-US"/>
              <a:t>Font style of this para is oblique &lt;/p&gt;</a:t>
            </a:r>
            <a:endParaRPr lang="en-US"/>
          </a:p>
          <a:p>
            <a:r>
              <a:rPr lang="en-US"/>
              <a:t>&lt;p style="</a:t>
            </a:r>
            <a:r>
              <a:rPr lang="en-US">
                <a:solidFill>
                  <a:srgbClr val="FF0000"/>
                </a:solidFill>
              </a:rPr>
              <a:t>font-variant:small-caps</a:t>
            </a:r>
            <a:r>
              <a:rPr lang="en-US"/>
              <a:t>;"&gt;</a:t>
            </a:r>
            <a:endParaRPr lang="en-US"/>
          </a:p>
          <a:p>
            <a:r>
              <a:rPr lang="en-US"/>
              <a:t>This text will be rendered as small caps</a:t>
            </a:r>
            <a:endParaRPr lang="en-US"/>
          </a:p>
          <a:p>
            <a:r>
              <a:rPr lang="en-US"/>
              <a:t>&lt;/p&gt;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60" y="524256"/>
            <a:ext cx="9020810" cy="6699884"/>
          </a:xfrm>
          <a:custGeom>
            <a:avLst/>
            <a:gdLst/>
            <a:ahLst/>
            <a:cxnLst/>
            <a:rect l="l" t="t" r="r" b="b"/>
            <a:pathLst>
              <a:path w="9020810" h="6699884">
                <a:moveTo>
                  <a:pt x="8705088" y="6699504"/>
                </a:moveTo>
                <a:lnTo>
                  <a:pt x="316991" y="6699504"/>
                </a:lnTo>
                <a:lnTo>
                  <a:pt x="283464" y="6696456"/>
                </a:lnTo>
                <a:lnTo>
                  <a:pt x="219456" y="6679692"/>
                </a:lnTo>
                <a:lnTo>
                  <a:pt x="161543" y="6652260"/>
                </a:lnTo>
                <a:lnTo>
                  <a:pt x="121919" y="6623304"/>
                </a:lnTo>
                <a:lnTo>
                  <a:pt x="109727" y="6614160"/>
                </a:lnTo>
                <a:lnTo>
                  <a:pt x="76200" y="6579108"/>
                </a:lnTo>
                <a:lnTo>
                  <a:pt x="48767" y="6539483"/>
                </a:lnTo>
                <a:lnTo>
                  <a:pt x="15239" y="6466332"/>
                </a:lnTo>
                <a:lnTo>
                  <a:pt x="4571" y="6417564"/>
                </a:lnTo>
                <a:lnTo>
                  <a:pt x="0" y="6367272"/>
                </a:lnTo>
                <a:lnTo>
                  <a:pt x="0" y="333756"/>
                </a:lnTo>
                <a:lnTo>
                  <a:pt x="1650" y="315468"/>
                </a:lnTo>
                <a:lnTo>
                  <a:pt x="3047" y="298704"/>
                </a:lnTo>
                <a:lnTo>
                  <a:pt x="4571" y="281939"/>
                </a:lnTo>
                <a:lnTo>
                  <a:pt x="7619" y="266700"/>
                </a:lnTo>
                <a:lnTo>
                  <a:pt x="10667" y="249935"/>
                </a:lnTo>
                <a:lnTo>
                  <a:pt x="15239" y="234695"/>
                </a:lnTo>
                <a:lnTo>
                  <a:pt x="33527" y="188975"/>
                </a:lnTo>
                <a:lnTo>
                  <a:pt x="41147" y="175260"/>
                </a:lnTo>
                <a:lnTo>
                  <a:pt x="48767" y="160019"/>
                </a:lnTo>
                <a:lnTo>
                  <a:pt x="57911" y="147827"/>
                </a:lnTo>
                <a:lnTo>
                  <a:pt x="67055" y="134112"/>
                </a:lnTo>
                <a:lnTo>
                  <a:pt x="76200" y="121919"/>
                </a:lnTo>
                <a:lnTo>
                  <a:pt x="121919" y="76200"/>
                </a:lnTo>
                <a:lnTo>
                  <a:pt x="161543" y="48767"/>
                </a:lnTo>
                <a:lnTo>
                  <a:pt x="204215" y="25907"/>
                </a:lnTo>
                <a:lnTo>
                  <a:pt x="249935" y="10667"/>
                </a:lnTo>
                <a:lnTo>
                  <a:pt x="300227" y="1524"/>
                </a:lnTo>
                <a:lnTo>
                  <a:pt x="316991" y="0"/>
                </a:lnTo>
                <a:lnTo>
                  <a:pt x="8703563" y="0"/>
                </a:lnTo>
                <a:lnTo>
                  <a:pt x="8721852" y="1524"/>
                </a:lnTo>
                <a:lnTo>
                  <a:pt x="8738616" y="4571"/>
                </a:lnTo>
                <a:lnTo>
                  <a:pt x="8746236" y="6095"/>
                </a:lnTo>
                <a:lnTo>
                  <a:pt x="333756" y="6095"/>
                </a:lnTo>
                <a:lnTo>
                  <a:pt x="316991" y="7619"/>
                </a:lnTo>
                <a:lnTo>
                  <a:pt x="300227" y="7619"/>
                </a:lnTo>
                <a:lnTo>
                  <a:pt x="283464" y="10667"/>
                </a:lnTo>
                <a:lnTo>
                  <a:pt x="268223" y="13715"/>
                </a:lnTo>
                <a:lnTo>
                  <a:pt x="251460" y="16763"/>
                </a:lnTo>
                <a:lnTo>
                  <a:pt x="220979" y="25907"/>
                </a:lnTo>
                <a:lnTo>
                  <a:pt x="207264" y="32004"/>
                </a:lnTo>
                <a:lnTo>
                  <a:pt x="192023" y="38100"/>
                </a:lnTo>
                <a:lnTo>
                  <a:pt x="150875" y="62483"/>
                </a:lnTo>
                <a:lnTo>
                  <a:pt x="102108" y="102108"/>
                </a:lnTo>
                <a:lnTo>
                  <a:pt x="82295" y="124968"/>
                </a:lnTo>
                <a:lnTo>
                  <a:pt x="71627" y="137160"/>
                </a:lnTo>
                <a:lnTo>
                  <a:pt x="62483" y="150875"/>
                </a:lnTo>
                <a:lnTo>
                  <a:pt x="54863" y="164591"/>
                </a:lnTo>
                <a:lnTo>
                  <a:pt x="45719" y="176783"/>
                </a:lnTo>
                <a:lnTo>
                  <a:pt x="39623" y="192023"/>
                </a:lnTo>
                <a:lnTo>
                  <a:pt x="32003" y="205739"/>
                </a:lnTo>
                <a:lnTo>
                  <a:pt x="27431" y="220979"/>
                </a:lnTo>
                <a:lnTo>
                  <a:pt x="13715" y="266700"/>
                </a:lnTo>
                <a:lnTo>
                  <a:pt x="7619" y="316991"/>
                </a:lnTo>
                <a:lnTo>
                  <a:pt x="7619" y="6384036"/>
                </a:lnTo>
                <a:lnTo>
                  <a:pt x="13715" y="6432804"/>
                </a:lnTo>
                <a:lnTo>
                  <a:pt x="27431" y="6478524"/>
                </a:lnTo>
                <a:lnTo>
                  <a:pt x="32003" y="6493764"/>
                </a:lnTo>
                <a:lnTo>
                  <a:pt x="39623" y="6509004"/>
                </a:lnTo>
                <a:lnTo>
                  <a:pt x="45719" y="6522720"/>
                </a:lnTo>
                <a:lnTo>
                  <a:pt x="54863" y="6536436"/>
                </a:lnTo>
                <a:lnTo>
                  <a:pt x="80771" y="6574536"/>
                </a:lnTo>
                <a:lnTo>
                  <a:pt x="138683" y="6629399"/>
                </a:lnTo>
                <a:lnTo>
                  <a:pt x="192023" y="6661404"/>
                </a:lnTo>
                <a:lnTo>
                  <a:pt x="251460" y="6682740"/>
                </a:lnTo>
                <a:lnTo>
                  <a:pt x="316991" y="6693408"/>
                </a:lnTo>
                <a:lnTo>
                  <a:pt x="8753856" y="6693408"/>
                </a:lnTo>
                <a:lnTo>
                  <a:pt x="8738616" y="6696456"/>
                </a:lnTo>
                <a:lnTo>
                  <a:pt x="8705088" y="6699504"/>
                </a:lnTo>
                <a:close/>
              </a:path>
              <a:path w="9020810" h="6699884">
                <a:moveTo>
                  <a:pt x="8753856" y="6693408"/>
                </a:moveTo>
                <a:lnTo>
                  <a:pt x="8703563" y="6693408"/>
                </a:lnTo>
                <a:lnTo>
                  <a:pt x="8737092" y="6690360"/>
                </a:lnTo>
                <a:lnTo>
                  <a:pt x="8752332" y="6687312"/>
                </a:lnTo>
                <a:lnTo>
                  <a:pt x="8769096" y="6682740"/>
                </a:lnTo>
                <a:lnTo>
                  <a:pt x="8784336" y="6679692"/>
                </a:lnTo>
                <a:lnTo>
                  <a:pt x="8814816" y="6667499"/>
                </a:lnTo>
                <a:lnTo>
                  <a:pt x="8869680" y="6638544"/>
                </a:lnTo>
                <a:lnTo>
                  <a:pt x="8906256" y="6608064"/>
                </a:lnTo>
                <a:lnTo>
                  <a:pt x="8918447" y="6597396"/>
                </a:lnTo>
                <a:lnTo>
                  <a:pt x="8958072" y="6550151"/>
                </a:lnTo>
                <a:lnTo>
                  <a:pt x="8982456" y="6509004"/>
                </a:lnTo>
                <a:lnTo>
                  <a:pt x="8988552" y="6493764"/>
                </a:lnTo>
                <a:lnTo>
                  <a:pt x="8994647" y="6480048"/>
                </a:lnTo>
                <a:lnTo>
                  <a:pt x="8999220" y="6464808"/>
                </a:lnTo>
                <a:lnTo>
                  <a:pt x="9003792" y="6448044"/>
                </a:lnTo>
                <a:lnTo>
                  <a:pt x="9006840" y="6432804"/>
                </a:lnTo>
                <a:lnTo>
                  <a:pt x="9009888" y="6416040"/>
                </a:lnTo>
                <a:lnTo>
                  <a:pt x="9012936" y="6400799"/>
                </a:lnTo>
                <a:lnTo>
                  <a:pt x="9012936" y="6384036"/>
                </a:lnTo>
                <a:lnTo>
                  <a:pt x="9014460" y="6367272"/>
                </a:lnTo>
                <a:lnTo>
                  <a:pt x="9014460" y="333756"/>
                </a:lnTo>
                <a:lnTo>
                  <a:pt x="9012936" y="316991"/>
                </a:lnTo>
                <a:lnTo>
                  <a:pt x="9012936" y="300227"/>
                </a:lnTo>
                <a:lnTo>
                  <a:pt x="9009888" y="283464"/>
                </a:lnTo>
                <a:lnTo>
                  <a:pt x="9006840" y="268223"/>
                </a:lnTo>
                <a:lnTo>
                  <a:pt x="9003792" y="251460"/>
                </a:lnTo>
                <a:lnTo>
                  <a:pt x="8994647" y="220979"/>
                </a:lnTo>
                <a:lnTo>
                  <a:pt x="8967216" y="164591"/>
                </a:lnTo>
                <a:lnTo>
                  <a:pt x="8939784" y="124968"/>
                </a:lnTo>
                <a:lnTo>
                  <a:pt x="8929116" y="114300"/>
                </a:lnTo>
                <a:lnTo>
                  <a:pt x="8918447" y="102108"/>
                </a:lnTo>
                <a:lnTo>
                  <a:pt x="8906256" y="91439"/>
                </a:lnTo>
                <a:lnTo>
                  <a:pt x="8895588" y="80771"/>
                </a:lnTo>
                <a:lnTo>
                  <a:pt x="8883396" y="71628"/>
                </a:lnTo>
                <a:lnTo>
                  <a:pt x="8855963" y="53339"/>
                </a:lnTo>
                <a:lnTo>
                  <a:pt x="8843772" y="45719"/>
                </a:lnTo>
                <a:lnTo>
                  <a:pt x="8828532" y="39624"/>
                </a:lnTo>
                <a:lnTo>
                  <a:pt x="8814816" y="32004"/>
                </a:lnTo>
                <a:lnTo>
                  <a:pt x="8799576" y="25907"/>
                </a:lnTo>
                <a:lnTo>
                  <a:pt x="8769096" y="16763"/>
                </a:lnTo>
                <a:lnTo>
                  <a:pt x="8753856" y="13715"/>
                </a:lnTo>
                <a:lnTo>
                  <a:pt x="8720328" y="7619"/>
                </a:lnTo>
                <a:lnTo>
                  <a:pt x="8703563" y="7619"/>
                </a:lnTo>
                <a:lnTo>
                  <a:pt x="8686800" y="6095"/>
                </a:lnTo>
                <a:lnTo>
                  <a:pt x="8746236" y="6095"/>
                </a:lnTo>
                <a:lnTo>
                  <a:pt x="8753856" y="7619"/>
                </a:lnTo>
                <a:lnTo>
                  <a:pt x="8770620" y="10667"/>
                </a:lnTo>
                <a:lnTo>
                  <a:pt x="8801100" y="19811"/>
                </a:lnTo>
                <a:lnTo>
                  <a:pt x="8816340" y="25907"/>
                </a:lnTo>
                <a:lnTo>
                  <a:pt x="8831580" y="33528"/>
                </a:lnTo>
                <a:lnTo>
                  <a:pt x="8845296" y="41148"/>
                </a:lnTo>
                <a:lnTo>
                  <a:pt x="8860536" y="48767"/>
                </a:lnTo>
                <a:lnTo>
                  <a:pt x="8872728" y="56387"/>
                </a:lnTo>
                <a:lnTo>
                  <a:pt x="8886444" y="67056"/>
                </a:lnTo>
                <a:lnTo>
                  <a:pt x="8898636" y="76200"/>
                </a:lnTo>
                <a:lnTo>
                  <a:pt x="8944356" y="121919"/>
                </a:lnTo>
                <a:lnTo>
                  <a:pt x="8971788" y="160019"/>
                </a:lnTo>
                <a:lnTo>
                  <a:pt x="8979408" y="175260"/>
                </a:lnTo>
                <a:lnTo>
                  <a:pt x="8987028" y="188975"/>
                </a:lnTo>
                <a:lnTo>
                  <a:pt x="8994647" y="204216"/>
                </a:lnTo>
                <a:lnTo>
                  <a:pt x="9000744" y="219456"/>
                </a:lnTo>
                <a:lnTo>
                  <a:pt x="9009888" y="249935"/>
                </a:lnTo>
                <a:lnTo>
                  <a:pt x="9012936" y="266700"/>
                </a:lnTo>
                <a:lnTo>
                  <a:pt x="9015984" y="281939"/>
                </a:lnTo>
                <a:lnTo>
                  <a:pt x="9019032" y="298704"/>
                </a:lnTo>
                <a:lnTo>
                  <a:pt x="9020556" y="315468"/>
                </a:lnTo>
                <a:lnTo>
                  <a:pt x="9020556" y="6384036"/>
                </a:lnTo>
                <a:lnTo>
                  <a:pt x="9012936" y="6434328"/>
                </a:lnTo>
                <a:lnTo>
                  <a:pt x="9000744" y="6481572"/>
                </a:lnTo>
                <a:lnTo>
                  <a:pt x="8987028" y="6512051"/>
                </a:lnTo>
                <a:lnTo>
                  <a:pt x="8980932" y="6525767"/>
                </a:lnTo>
                <a:lnTo>
                  <a:pt x="8971788" y="6539483"/>
                </a:lnTo>
                <a:lnTo>
                  <a:pt x="8964168" y="6553199"/>
                </a:lnTo>
                <a:lnTo>
                  <a:pt x="8953500" y="6566915"/>
                </a:lnTo>
                <a:lnTo>
                  <a:pt x="8923020" y="6601967"/>
                </a:lnTo>
                <a:lnTo>
                  <a:pt x="8886444" y="6633972"/>
                </a:lnTo>
                <a:lnTo>
                  <a:pt x="8846820" y="6659880"/>
                </a:lnTo>
                <a:lnTo>
                  <a:pt x="8801100" y="6679692"/>
                </a:lnTo>
                <a:lnTo>
                  <a:pt x="8770620" y="6688836"/>
                </a:lnTo>
                <a:lnTo>
                  <a:pt x="8753856" y="6693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1610" y="670560"/>
            <a:ext cx="2148840" cy="5391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" dirty="0">
                <a:latin typeface="Franklin Gothic Medium" panose="020B0603020102020204"/>
                <a:cs typeface="Franklin Gothic Medium" panose="020B0603020102020204"/>
              </a:rPr>
              <a:t>CSS</a:t>
            </a:r>
            <a:r>
              <a:rPr b="0" spc="-7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35" dirty="0">
                <a:latin typeface="Franklin Gothic Medium" panose="020B0603020102020204"/>
                <a:cs typeface="Franklin Gothic Medium" panose="020B0603020102020204"/>
              </a:rPr>
              <a:t>Parts</a:t>
            </a:r>
            <a:endParaRPr b="0" spc="-35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1838" y="1840535"/>
            <a:ext cx="6769734" cy="6838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5080" indent="-274955">
              <a:lnSpc>
                <a:spcPct val="80000"/>
              </a:lnSpc>
              <a:spcBef>
                <a:spcPts val="67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  <a:tab pos="287655" algn="l"/>
              </a:tabLst>
            </a:pPr>
            <a:r>
              <a:rPr sz="2400" spc="-3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70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parts: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2400" spc="-5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declarations: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1610" y="4507230"/>
            <a:ext cx="7361555" cy="155257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287020" indent="-27495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  <a:tab pos="287655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normally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style.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2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  <a:tab pos="287655" algn="l"/>
              </a:tabLst>
            </a:pP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declaration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consists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value.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483235" indent="-274955">
              <a:lnSpc>
                <a:spcPts val="2300"/>
              </a:lnSpc>
              <a:spcBef>
                <a:spcPts val="58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  <a:tab pos="287655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attribute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change.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400" spc="-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op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4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5080" indent="-274955">
              <a:lnSpc>
                <a:spcPct val="80000"/>
              </a:lnSpc>
              <a:spcBef>
                <a:spcPts val="62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  <a:tab pos="287655" algn="l"/>
              </a:tabLst>
            </a:pPr>
            <a:r>
              <a:rPr sz="2400" spc="-3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70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declaration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always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ends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semicolon,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declaration </a:t>
            </a:r>
            <a:r>
              <a:rPr sz="2400" spc="-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oup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ound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24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52600" y="2943352"/>
            <a:ext cx="5428487" cy="11445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" y="787400"/>
            <a:ext cx="8479790" cy="6351905"/>
          </a:xfrm>
        </p:spPr>
        <p:txBody>
          <a:bodyPr wrap="square">
            <a:noAutofit/>
          </a:bodyPr>
          <a:p>
            <a:r>
              <a:rPr lang="en-US"/>
              <a:t>&lt;p style="</a:t>
            </a:r>
            <a:r>
              <a:rPr lang="en-US">
                <a:solidFill>
                  <a:srgbClr val="FF0000"/>
                </a:solidFill>
              </a:rPr>
              <a:t>font-weight:bold</a:t>
            </a:r>
            <a:r>
              <a:rPr lang="en-US"/>
              <a:t>;"&gt;</a:t>
            </a:r>
            <a:endParaRPr lang="en-US"/>
          </a:p>
          <a:p>
            <a:r>
              <a:rPr lang="en-US"/>
              <a:t>This font is bold.</a:t>
            </a:r>
            <a:endParaRPr lang="en-US"/>
          </a:p>
          <a:p>
            <a:r>
              <a:rPr lang="en-US"/>
              <a:t>&lt;/p&gt;</a:t>
            </a:r>
            <a:endParaRPr lang="en-US"/>
          </a:p>
          <a:p>
            <a:r>
              <a:rPr lang="en-US"/>
              <a:t>&lt;p style="</a:t>
            </a:r>
            <a:r>
              <a:rPr lang="en-US">
                <a:solidFill>
                  <a:srgbClr val="FF0000"/>
                </a:solidFill>
              </a:rPr>
              <a:t>font-weight:900</a:t>
            </a:r>
            <a:r>
              <a:rPr lang="en-US"/>
              <a:t>"&gt;</a:t>
            </a:r>
            <a:endParaRPr lang="en-US"/>
          </a:p>
          <a:p>
            <a:r>
              <a:rPr lang="en-US"/>
              <a:t>This font is 900 weight.</a:t>
            </a:r>
            <a:endParaRPr lang="en-US"/>
          </a:p>
          <a:p>
            <a:r>
              <a:rPr lang="en-US"/>
              <a:t>&lt;/p&gt;</a:t>
            </a:r>
            <a:endParaRPr lang="en-US"/>
          </a:p>
          <a:p>
            <a:r>
              <a:rPr lang="en-US"/>
              <a:t>&lt;p style="</a:t>
            </a:r>
            <a:r>
              <a:rPr lang="en-US">
                <a:solidFill>
                  <a:srgbClr val="FF0000"/>
                </a:solidFill>
              </a:rPr>
              <a:t>font-size:xx-large</a:t>
            </a:r>
            <a:r>
              <a:rPr lang="en-US"/>
              <a:t>;"&gt;</a:t>
            </a:r>
            <a:endParaRPr lang="en-US"/>
          </a:p>
          <a:p>
            <a:r>
              <a:rPr lang="en-US"/>
              <a:t>This font size is xx-large</a:t>
            </a:r>
            <a:endParaRPr lang="en-US"/>
          </a:p>
          <a:p>
            <a:r>
              <a:rPr lang="en-US"/>
              <a:t>&lt;/p&gt;</a:t>
            </a:r>
            <a:endParaRPr lang="en-US"/>
          </a:p>
          <a:p>
            <a:r>
              <a:rPr lang="en-US"/>
              <a:t>&lt;p style="</a:t>
            </a:r>
            <a:r>
              <a:rPr lang="en-US">
                <a:solidFill>
                  <a:srgbClr val="FF0000"/>
                </a:solidFill>
              </a:rPr>
              <a:t>font-size:small;</a:t>
            </a:r>
            <a:r>
              <a:rPr lang="en-US"/>
              <a:t>"&gt;</a:t>
            </a:r>
            <a:endParaRPr lang="en-US"/>
          </a:p>
          <a:p>
            <a:r>
              <a:rPr lang="en-US"/>
              <a:t>This font size is small</a:t>
            </a:r>
            <a:endParaRPr lang="en-US"/>
          </a:p>
          <a:p>
            <a:r>
              <a:rPr lang="en-US"/>
              <a:t>&lt;/p&gt;</a:t>
            </a:r>
            <a:endParaRPr lang="en-US"/>
          </a:p>
          <a:p>
            <a:r>
              <a:rPr lang="en-US"/>
              <a:t>&lt;p style="</a:t>
            </a:r>
            <a:r>
              <a:rPr lang="en-US">
                <a:solidFill>
                  <a:srgbClr val="FF0000"/>
                </a:solidFill>
              </a:rPr>
              <a:t>font-size:large</a:t>
            </a:r>
            <a:r>
              <a:rPr lang="en-US"/>
              <a:t>;"&gt;</a:t>
            </a:r>
            <a:endParaRPr lang="en-US"/>
          </a:p>
          <a:p>
            <a:r>
              <a:rPr lang="en-US"/>
              <a:t>This font size is large</a:t>
            </a:r>
            <a:endParaRPr lang="en-US"/>
          </a:p>
          <a:p>
            <a:r>
              <a:rPr lang="en-US"/>
              <a:t>&lt;/p&gt;</a:t>
            </a:r>
            <a:endParaRPr lang="en-US"/>
          </a:p>
          <a:p>
            <a:r>
              <a:rPr lang="en-US"/>
              <a:t>&lt;/body&gt;&lt;/html&gt;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List</a:t>
            </a:r>
            <a:r>
              <a:rPr spc="-165" dirty="0"/>
              <a:t> </a:t>
            </a:r>
            <a:r>
              <a:rPr spc="-30" dirty="0"/>
              <a:t>Properties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1450294" y="1806157"/>
            <a:ext cx="7527290" cy="36620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PropertyDescription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7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26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600" spc="-1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image</a:t>
            </a:r>
            <a:r>
              <a:rPr sz="260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image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marker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5080" indent="-273685">
              <a:lnSpc>
                <a:spcPts val="3050"/>
              </a:lnSpc>
              <a:spcBef>
                <a:spcPts val="76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26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6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</a:t>
            </a:r>
            <a:r>
              <a:rPr sz="26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markers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should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appear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i="1" spc="-70" dirty="0">
                <a:latin typeface="Times New Roman" panose="02020603050405020304"/>
                <a:cs typeface="Times New Roman" panose="02020603050405020304"/>
              </a:rPr>
              <a:t>inside</a:t>
            </a:r>
            <a:r>
              <a:rPr sz="2600" b="1" i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i="1" spc="-70" dirty="0">
                <a:latin typeface="Times New Roman" panose="02020603050405020304"/>
                <a:cs typeface="Times New Roman" panose="02020603050405020304"/>
              </a:rPr>
              <a:t>outside</a:t>
            </a:r>
            <a:r>
              <a:rPr sz="2600" b="1" i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flow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58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26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6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marker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1306195" indent="-273685">
              <a:lnSpc>
                <a:spcPts val="3050"/>
              </a:lnSpc>
              <a:spcBef>
                <a:spcPts val="76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Sets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declaration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36220">
              <a:lnSpc>
                <a:spcPct val="100000"/>
              </a:lnSpc>
              <a:spcBef>
                <a:spcPts val="510"/>
              </a:spcBef>
            </a:pP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style: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145" dirty="0"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2600" i="1" spc="-195" dirty="0"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600" i="1" spc="-229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6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575" dirty="0">
                <a:latin typeface="Times New Roman" panose="02020603050405020304"/>
                <a:cs typeface="Times New Roman" panose="02020603050405020304"/>
              </a:rPr>
              <a:t>|</a:t>
            </a:r>
            <a:r>
              <a:rPr sz="2600" i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145" dirty="0"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2600" i="1" spc="-195" dirty="0"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600" i="1" spc="-240" dirty="0">
                <a:latin typeface="Times New Roman" panose="02020603050405020304"/>
                <a:cs typeface="Times New Roman" panose="02020603050405020304"/>
              </a:rPr>
              <a:t>position</a:t>
            </a:r>
            <a:r>
              <a:rPr sz="2600" i="1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575" dirty="0">
                <a:latin typeface="Times New Roman" panose="02020603050405020304"/>
                <a:cs typeface="Times New Roman" panose="02020603050405020304"/>
              </a:rPr>
              <a:t>|</a:t>
            </a:r>
            <a:r>
              <a:rPr sz="2600" i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145" dirty="0"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2600" i="1" spc="-195" dirty="0"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600" i="1" spc="-320" dirty="0">
                <a:latin typeface="Times New Roman" panose="02020603050405020304"/>
                <a:cs typeface="Times New Roman" panose="02020603050405020304"/>
              </a:rPr>
              <a:t>image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7336" y="6785564"/>
            <a:ext cx="22669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37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object 20"/>
          <p:cNvSpPr txBox="1"/>
          <p:nvPr>
            <p:custDataLst>
              <p:tags r:id="rId1"/>
            </p:custDataLst>
          </p:nvPr>
        </p:nvSpPr>
        <p:spPr>
          <a:xfrm>
            <a:off x="612140" y="1294765"/>
            <a:ext cx="4095750" cy="5335905"/>
          </a:xfrm>
          <a:prstGeom prst="rect">
            <a:avLst/>
          </a:prstGeom>
        </p:spPr>
        <p:txBody>
          <a:bodyPr vert="horz" wrap="square" lIns="0" tIns="88900" rIns="0" bIns="0" rtlCol="0">
            <a:noAutofit/>
          </a:bodyPr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&lt;html&gt;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&lt;head&gt;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795020">
              <a:lnSpc>
                <a:spcPct val="121000"/>
              </a:lnSpc>
            </a:pP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&lt;style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type="text/css"&gt;</a:t>
            </a:r>
            <a:r>
              <a:rPr sz="2400" spc="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ul.a</a:t>
            </a:r>
            <a:r>
              <a:rPr sz="2400" spc="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{list-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type:circle;} 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ul.b</a:t>
            </a:r>
            <a:r>
              <a:rPr sz="2400" spc="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{list-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type:disc;} 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ul.c</a:t>
            </a:r>
            <a:r>
              <a:rPr sz="2400" spc="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{list-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type:square;} </a:t>
            </a:r>
            <a:r>
              <a:rPr sz="2400" spc="-6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ol.f</a:t>
            </a:r>
            <a:r>
              <a:rPr sz="2400" spc="3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{list-</a:t>
            </a:r>
            <a:r>
              <a:rPr sz="2400" spc="-1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400" spc="-8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type:decimal;}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5080" indent="-274955">
              <a:lnSpc>
                <a:spcPct val="100000"/>
              </a:lnSpc>
              <a:spcBef>
                <a:spcPts val="600"/>
              </a:spcBef>
            </a:pPr>
            <a:r>
              <a:rPr sz="240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ol.g</a:t>
            </a:r>
            <a:r>
              <a:rPr sz="2400" spc="15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{list-</a:t>
            </a:r>
            <a:r>
              <a:rPr sz="2400" spc="-1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style-type:decimal-</a:t>
            </a:r>
            <a:r>
              <a:rPr sz="2400" spc="-1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leading- </a:t>
            </a:r>
            <a:r>
              <a:rPr sz="24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zero;}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158115">
              <a:lnSpc>
                <a:spcPct val="121000"/>
              </a:lnSpc>
            </a:pPr>
            <a:r>
              <a:rPr sz="24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ol.n</a:t>
            </a:r>
            <a:r>
              <a:rPr sz="2400" spc="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{list-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type:lower-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alpha;} 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ol.q</a:t>
            </a:r>
            <a:r>
              <a:rPr sz="2400" spc="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{list-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type:lower-</a:t>
            </a:r>
            <a:r>
              <a:rPr sz="24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roman;} </a:t>
            </a:r>
            <a:r>
              <a:rPr sz="24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ol.r</a:t>
            </a:r>
            <a:r>
              <a:rPr sz="2400" spc="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{list-</a:t>
            </a:r>
            <a:r>
              <a:rPr sz="2400" spc="-1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400" spc="-8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type:upper-</a:t>
            </a:r>
            <a:r>
              <a:rPr sz="24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alpha;}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5" name="object 35"/>
          <p:cNvSpPr txBox="1"/>
          <p:nvPr>
            <p:custDataLst>
              <p:tags r:id="rId2"/>
            </p:custDataLst>
          </p:nvPr>
        </p:nvSpPr>
        <p:spPr>
          <a:xfrm>
            <a:off x="5336540" y="1778000"/>
            <a:ext cx="3917950" cy="500062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marR="5080">
              <a:lnSpc>
                <a:spcPct val="121000"/>
              </a:lnSpc>
              <a:spcBef>
                <a:spcPts val="100"/>
              </a:spcBef>
            </a:pPr>
            <a:r>
              <a:rPr sz="24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ol.t</a:t>
            </a:r>
            <a:r>
              <a:rPr sz="2400" spc="5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{list-</a:t>
            </a:r>
            <a:r>
              <a:rPr sz="2400" spc="-114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40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type:upper-</a:t>
            </a:r>
            <a:r>
              <a:rPr sz="2400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roman;} </a:t>
            </a:r>
            <a:r>
              <a:rPr sz="24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ol.u</a:t>
            </a:r>
            <a:r>
              <a:rPr sz="2400" spc="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{list-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type:none;}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1303020" indent="-274955">
              <a:lnSpc>
                <a:spcPct val="100000"/>
              </a:lnSpc>
              <a:spcBef>
                <a:spcPts val="600"/>
              </a:spcBef>
            </a:pPr>
            <a:r>
              <a:rPr sz="240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ol.v</a:t>
            </a:r>
            <a:r>
              <a:rPr sz="2400" spc="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{list-</a:t>
            </a:r>
            <a:r>
              <a:rPr sz="2400" spc="-1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2400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image: </a:t>
            </a:r>
            <a:r>
              <a:rPr sz="2400" spc="-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url("purple.gif");}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55" dirty="0">
                <a:latin typeface="Times New Roman" panose="02020603050405020304"/>
                <a:cs typeface="Times New Roman" panose="02020603050405020304"/>
              </a:rPr>
              <a:t>&lt;/style&gt;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&lt;/head&gt;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&lt;body&gt;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&lt;ul</a:t>
            </a:r>
            <a:r>
              <a:rPr sz="24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class="a"&gt;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&lt;li&gt;Circle</a:t>
            </a:r>
            <a:r>
              <a:rPr sz="2400" spc="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type&lt;/li&gt;</a:t>
            </a:r>
            <a:r>
              <a:rPr sz="2400" spc="1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&lt;/ul&gt;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&lt;ul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class="b"&gt;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&lt;li&gt;Disc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type&lt;/li&gt;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&lt;/ul&gt;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4"/>
          <p:cNvSpPr txBox="1"/>
          <p:nvPr>
            <p:custDataLst>
              <p:tags r:id="rId1"/>
            </p:custDataLst>
          </p:nvPr>
        </p:nvSpPr>
        <p:spPr>
          <a:xfrm>
            <a:off x="612078" y="965634"/>
            <a:ext cx="4194175" cy="53797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&lt;ul</a:t>
            </a:r>
            <a:r>
              <a:rPr sz="2400" spc="-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4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class="c"&gt;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&lt;li&gt;Square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type&lt;/li&gt;&lt;/ul&gt;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&lt;ol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class="f"&gt;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&lt;li&gt;Decimal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type&lt;/li&gt;&lt;/ol&gt;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&lt;ol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class="g"&gt;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&lt;li&gt;Decimal-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leading-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zero</a:t>
            </a:r>
            <a:r>
              <a:rPr sz="24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type&lt;/li&gt;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&lt;/ol&gt;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&lt;ol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class="n"&gt;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&lt;li&gt;Lower-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alpha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type&lt;/li&gt;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45" dirty="0">
                <a:latin typeface="Times New Roman" panose="02020603050405020304"/>
                <a:cs typeface="Times New Roman" panose="02020603050405020304"/>
              </a:rPr>
              <a:t>&lt;/ol&gt;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&lt;ol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class="q"&gt;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&lt;li&gt;Lower-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roman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type&lt;/li&gt;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&lt;/ol&gt;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2"/>
          <p:cNvSpPr txBox="1"/>
          <p:nvPr>
            <p:custDataLst>
              <p:tags r:id="rId2"/>
            </p:custDataLst>
          </p:nvPr>
        </p:nvSpPr>
        <p:spPr>
          <a:xfrm>
            <a:off x="5260379" y="606505"/>
            <a:ext cx="3622675" cy="56521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&lt;ol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class="r"&gt;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&lt;li&gt;Upper-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alpha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type&lt;/li&gt;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165" dirty="0">
                <a:latin typeface="Times New Roman" panose="02020603050405020304"/>
                <a:cs typeface="Times New Roman" panose="02020603050405020304"/>
              </a:rPr>
              <a:t>&lt;/ol&gt;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&lt;ol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class="t"&gt;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&lt;li&gt;Upper-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roman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type&lt;/li&gt;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spc="165" dirty="0">
                <a:latin typeface="Times New Roman" panose="02020603050405020304"/>
                <a:cs typeface="Times New Roman" panose="02020603050405020304"/>
              </a:rPr>
              <a:t>&lt;/ol&gt;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&lt;ol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class="u"&gt;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&lt;li&gt;None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type&lt;/li&gt;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spc="165" dirty="0">
                <a:latin typeface="Times New Roman" panose="02020603050405020304"/>
                <a:cs typeface="Times New Roman" panose="02020603050405020304"/>
              </a:rPr>
              <a:t>&lt;/ol&gt;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&lt;ol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class="v"&gt;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&lt;li&gt;Image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type&lt;/li&gt;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165" dirty="0">
                <a:latin typeface="Times New Roman" panose="02020603050405020304"/>
                <a:cs typeface="Times New Roman" panose="02020603050405020304"/>
              </a:rPr>
              <a:t>&lt;/ol&gt;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60" dirty="0">
                <a:latin typeface="Times New Roman" panose="02020603050405020304"/>
                <a:cs typeface="Times New Roman" panose="02020603050405020304"/>
              </a:rPr>
              <a:t>&lt;/body&gt;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85" dirty="0">
                <a:latin typeface="Times New Roman" panose="02020603050405020304"/>
                <a:cs typeface="Times New Roman" panose="02020603050405020304"/>
              </a:rPr>
              <a:t>&lt;/html&gt;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2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325" y="708025"/>
            <a:ext cx="650113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Link</a:t>
            </a:r>
            <a:r>
              <a:rPr sz="3600" spc="-200" dirty="0"/>
              <a:t> </a:t>
            </a:r>
            <a:r>
              <a:rPr sz="3600" spc="-20" dirty="0"/>
              <a:t>Properties</a:t>
            </a:r>
            <a:endParaRPr sz="3600"/>
          </a:p>
        </p:txBody>
      </p:sp>
      <p:sp>
        <p:nvSpPr>
          <p:cNvPr id="5" name="object 4"/>
          <p:cNvSpPr txBox="1"/>
          <p:nvPr>
            <p:custDataLst>
              <p:tags r:id="rId2"/>
            </p:custDataLst>
          </p:nvPr>
        </p:nvSpPr>
        <p:spPr>
          <a:xfrm>
            <a:off x="688341" y="1413715"/>
            <a:ext cx="8195309" cy="5992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four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links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states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are: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802005" lvl="1" indent="-515620">
              <a:lnSpc>
                <a:spcPct val="100000"/>
              </a:lnSpc>
              <a:spcBef>
                <a:spcPts val="85"/>
              </a:spcBef>
              <a:buClr>
                <a:srgbClr val="9A2D1F"/>
              </a:buClr>
              <a:buSzPct val="85000"/>
              <a:buAutoNum type="arabicPeriod"/>
              <a:tabLst>
                <a:tab pos="802005" algn="l"/>
              </a:tabLst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a:link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normal,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unvisited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link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802005" lvl="1" indent="-515620">
              <a:lnSpc>
                <a:spcPct val="100000"/>
              </a:lnSpc>
              <a:spcBef>
                <a:spcPts val="85"/>
              </a:spcBef>
              <a:buClr>
                <a:srgbClr val="9A2D1F"/>
              </a:buClr>
              <a:buSzPct val="85000"/>
              <a:buAutoNum type="arabicPeriod"/>
              <a:tabLst>
                <a:tab pos="802005" algn="l"/>
              </a:tabLst>
            </a:pP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a:visited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link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visited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802005" lvl="1" indent="-515620">
              <a:lnSpc>
                <a:spcPct val="100000"/>
              </a:lnSpc>
              <a:spcBef>
                <a:spcPts val="95"/>
              </a:spcBef>
              <a:buClr>
                <a:srgbClr val="9A2D1F"/>
              </a:buClr>
              <a:buSzPct val="85000"/>
              <a:buAutoNum type="arabicPeriod"/>
              <a:tabLst>
                <a:tab pos="802005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a:hover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link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mouse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it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802005" lvl="1" indent="-515620">
              <a:lnSpc>
                <a:spcPct val="100000"/>
              </a:lnSpc>
              <a:spcBef>
                <a:spcPts val="85"/>
              </a:spcBef>
              <a:buClr>
                <a:srgbClr val="9A2D1F"/>
              </a:buClr>
              <a:buSzPct val="85000"/>
              <a:buAutoNum type="arabicPeriod"/>
              <a:tabLst>
                <a:tab pos="802005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a:active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link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moment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clicked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1861185">
              <a:lnSpc>
                <a:spcPts val="2810"/>
              </a:lnSpc>
              <a:spcBef>
                <a:spcPts val="640"/>
              </a:spcBef>
              <a:tabLst>
                <a:tab pos="3649345" algn="l"/>
                <a:tab pos="3669665" algn="l"/>
                <a:tab pos="3731895" algn="l"/>
                <a:tab pos="3759200" algn="l"/>
              </a:tabLst>
            </a:pP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a:link</a:t>
            </a:r>
            <a:r>
              <a:rPr sz="26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{color:#FF0000;}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		</a:t>
            </a:r>
            <a:r>
              <a:rPr sz="2600" spc="2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/*</a:t>
            </a:r>
            <a:r>
              <a:rPr sz="26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unvisited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link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0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*/ </a:t>
            </a:r>
            <a:r>
              <a:rPr sz="26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a:visited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{color:#00FF00;}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		</a:t>
            </a:r>
            <a:r>
              <a:rPr sz="2600" spc="2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/*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visited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link</a:t>
            </a:r>
            <a:r>
              <a:rPr sz="26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0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*/ </a:t>
            </a:r>
            <a:r>
              <a:rPr sz="26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a:hover</a:t>
            </a:r>
            <a:r>
              <a:rPr sz="26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{color:#FF00FF;}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2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/*</a:t>
            </a: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mouse</a:t>
            </a:r>
            <a:r>
              <a:rPr sz="26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link</a:t>
            </a:r>
            <a:r>
              <a:rPr sz="26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0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*/ </a:t>
            </a:r>
            <a:r>
              <a:rPr sz="26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a:active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{color:#0000FF;}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	</a:t>
            </a:r>
            <a:r>
              <a:rPr sz="2600" spc="2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/*</a:t>
            </a:r>
            <a:r>
              <a:rPr sz="26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selected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link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0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*/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>
              <a:lnSpc>
                <a:spcPts val="2810"/>
              </a:lnSpc>
              <a:spcBef>
                <a:spcPts val="59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setting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several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link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states,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order rules: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606425" marR="2170430">
              <a:lnSpc>
                <a:spcPts val="3220"/>
              </a:lnSpc>
              <a:spcBef>
                <a:spcPts val="40"/>
              </a:spcBef>
            </a:pPr>
            <a:r>
              <a:rPr sz="2600" spc="-14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a:hover</a:t>
            </a:r>
            <a:r>
              <a:rPr sz="2600" spc="-3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600" spc="-5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come</a:t>
            </a:r>
            <a:r>
              <a:rPr sz="2600" spc="-4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2600" spc="-3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a:link</a:t>
            </a:r>
            <a:r>
              <a:rPr sz="2600" spc="-2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4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a:visited </a:t>
            </a:r>
            <a:endParaRPr sz="2600" spc="-90" dirty="0">
              <a:solidFill>
                <a:srgbClr val="B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606425" marR="2170430">
              <a:lnSpc>
                <a:spcPts val="3220"/>
              </a:lnSpc>
              <a:spcBef>
                <a:spcPts val="40"/>
              </a:spcBef>
            </a:pPr>
            <a:r>
              <a:rPr sz="2600" spc="-14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a:active</a:t>
            </a:r>
            <a:r>
              <a:rPr sz="2600" spc="-4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600" spc="-25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MUST</a:t>
            </a:r>
            <a:r>
              <a:rPr sz="2600" spc="-5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600" spc="-14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come</a:t>
            </a:r>
            <a:r>
              <a:rPr sz="2600" spc="-4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600" spc="-9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after</a:t>
            </a:r>
            <a:r>
              <a:rPr sz="2600" spc="-1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a:hover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606425" marR="2170430">
              <a:lnSpc>
                <a:spcPts val="3220"/>
              </a:lnSpc>
              <a:spcBef>
                <a:spcPts val="40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2"/>
          <p:cNvSpPr txBox="1"/>
          <p:nvPr>
            <p:custDataLst>
              <p:tags r:id="rId1"/>
            </p:custDataLst>
          </p:nvPr>
        </p:nvSpPr>
        <p:spPr>
          <a:xfrm>
            <a:off x="612137" y="454263"/>
            <a:ext cx="3644900" cy="61220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dirty="0">
                <a:latin typeface="Times New Roman" panose="02020603050405020304"/>
                <a:cs typeface="Times New Roman" panose="02020603050405020304"/>
              </a:rPr>
              <a:t>&lt;html&gt;</a:t>
            </a:r>
            <a:r>
              <a:rPr sz="20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&lt;head&gt;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 marR="620395">
              <a:lnSpc>
                <a:spcPct val="125000"/>
              </a:lnSpc>
            </a:pP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&lt;style</a:t>
            </a: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type="text/css"&gt; </a:t>
            </a:r>
            <a:r>
              <a:rPr sz="2000" spc="-7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a.one:link</a:t>
            </a:r>
            <a:r>
              <a:rPr sz="2000" spc="-4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{color:#ff0000;} </a:t>
            </a:r>
            <a:r>
              <a:rPr sz="2000" spc="-8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a.one:visited</a:t>
            </a:r>
            <a:r>
              <a:rPr sz="2000" spc="-2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{color:#0000ff;} </a:t>
            </a:r>
            <a:r>
              <a:rPr sz="2000" spc="-8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a.one:hover</a:t>
            </a:r>
            <a:r>
              <a:rPr sz="2000" spc="-6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{color:#ffcc00;} </a:t>
            </a:r>
            <a:r>
              <a:rPr sz="2000" spc="-8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a.two:link</a:t>
            </a:r>
            <a:r>
              <a:rPr sz="2000" spc="3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{color:#ff0000;} </a:t>
            </a:r>
            <a:r>
              <a:rPr sz="2000" spc="-7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a.two:visited</a:t>
            </a:r>
            <a:r>
              <a:rPr sz="2000" spc="-4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{color:#0000ff;} </a:t>
            </a:r>
            <a:r>
              <a:rPr sz="2000" spc="-8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a.two:hover</a:t>
            </a:r>
            <a:r>
              <a:rPr sz="2000" spc="-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{font-</a:t>
            </a:r>
            <a:r>
              <a:rPr sz="2000" spc="-1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size:150%;} </a:t>
            </a:r>
            <a:r>
              <a:rPr sz="2000" spc="-6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a.three:link</a:t>
            </a:r>
            <a:r>
              <a:rPr sz="2000" spc="-5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{color:#ff0000;} </a:t>
            </a:r>
            <a:r>
              <a:rPr sz="2000" spc="-7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a.three:visited</a:t>
            </a:r>
            <a:r>
              <a:rPr sz="2000" spc="1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4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{color:#0000ff;}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25000"/>
              </a:lnSpc>
            </a:pPr>
            <a:r>
              <a:rPr sz="2000" spc="-7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a.three:hover</a:t>
            </a:r>
            <a:r>
              <a:rPr sz="2000" spc="-4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{background:#66ff66;} </a:t>
            </a:r>
            <a:r>
              <a:rPr sz="20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a.four:link</a:t>
            </a:r>
            <a:r>
              <a:rPr sz="2000" spc="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{color:#ff0000;} </a:t>
            </a:r>
            <a:r>
              <a:rPr sz="20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a.four:visited</a:t>
            </a:r>
            <a:r>
              <a:rPr sz="2000" spc="1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{color:#0000ff;} </a:t>
            </a:r>
            <a:r>
              <a:rPr sz="20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a.four:hover</a:t>
            </a:r>
            <a:r>
              <a:rPr sz="2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{font-</a:t>
            </a:r>
            <a:r>
              <a:rPr sz="20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family:monospace;} </a:t>
            </a:r>
            <a:r>
              <a:rPr sz="2000" spc="-9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a.five:link</a:t>
            </a:r>
            <a:r>
              <a:rPr sz="2000" spc="-6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000" spc="40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color:#ff0000;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595"/>
              </a:spcBef>
            </a:pPr>
            <a:r>
              <a:rPr sz="2000" spc="-4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000" spc="-1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decoration:none;}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3"/>
          <p:cNvSpPr txBox="1"/>
          <p:nvPr>
            <p:custDataLst>
              <p:tags r:id="rId2"/>
            </p:custDataLst>
          </p:nvPr>
        </p:nvSpPr>
        <p:spPr>
          <a:xfrm>
            <a:off x="5031730" y="606619"/>
            <a:ext cx="3799840" cy="612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87020" marR="1042670" indent="-274955">
              <a:lnSpc>
                <a:spcPct val="125000"/>
              </a:lnSpc>
              <a:spcBef>
                <a:spcPts val="100"/>
              </a:spcBef>
            </a:pPr>
            <a:r>
              <a:rPr sz="2000" spc="-9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a.five:visited</a:t>
            </a:r>
            <a:r>
              <a:rPr sz="2000" spc="-4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 {color:#0000ff; text-</a:t>
            </a:r>
            <a:r>
              <a:rPr sz="2000" spc="-1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decoration:none;}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25000"/>
              </a:lnSpc>
            </a:pPr>
            <a:r>
              <a:rPr sz="2000" spc="-8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a.five:hover{text-</a:t>
            </a:r>
            <a:r>
              <a:rPr sz="2000" spc="-65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decoration:underline;} </a:t>
            </a:r>
            <a:r>
              <a:rPr sz="2000" spc="-4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a.six:link,a.six:visited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 marR="2157095">
              <a:lnSpc>
                <a:spcPct val="125000"/>
              </a:lnSpc>
            </a:pPr>
            <a:r>
              <a:rPr sz="200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000" spc="-5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35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display:block; </a:t>
            </a:r>
            <a:r>
              <a:rPr sz="2000" spc="-8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font-weight:bold; </a:t>
            </a:r>
            <a:r>
              <a:rPr sz="2000" spc="-25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color:#FFFFFF;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 marR="1184910">
              <a:lnSpc>
                <a:spcPct val="125000"/>
              </a:lnSpc>
            </a:pPr>
            <a:r>
              <a:rPr sz="2000" spc="-105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000" spc="-4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color:#98bf21; </a:t>
            </a:r>
            <a:r>
              <a:rPr sz="2000" spc="-1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width:120px;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 marR="2168525">
              <a:lnSpc>
                <a:spcPct val="125000"/>
              </a:lnSpc>
            </a:pPr>
            <a:r>
              <a:rPr sz="2000" spc="-4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000" spc="-7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align:center; </a:t>
            </a:r>
            <a:r>
              <a:rPr sz="2000" spc="-1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padding:4px;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 marR="1633855">
              <a:lnSpc>
                <a:spcPct val="125000"/>
              </a:lnSpc>
            </a:pPr>
            <a:r>
              <a:rPr sz="2000" spc="-4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000" spc="-65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decoration:none;} </a:t>
            </a:r>
            <a:r>
              <a:rPr sz="2000" spc="-7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a.six:hover,a.six:active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 marR="882015">
              <a:lnSpc>
                <a:spcPct val="125000"/>
              </a:lnSpc>
            </a:pPr>
            <a:r>
              <a:rPr sz="200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000" spc="15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5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000" spc="-6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color:#7A991A; </a:t>
            </a:r>
            <a:r>
              <a:rPr sz="2000" spc="-4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000" spc="-25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decoration:underline;}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50" dirty="0">
                <a:latin typeface="Times New Roman" panose="02020603050405020304"/>
                <a:cs typeface="Times New Roman" panose="02020603050405020304"/>
              </a:rPr>
              <a:t>&lt;/style&gt;</a:t>
            </a: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45" dirty="0">
                <a:latin typeface="Times New Roman" panose="02020603050405020304"/>
                <a:cs typeface="Times New Roman" panose="02020603050405020304"/>
              </a:rPr>
              <a:t>&lt;/head&gt;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2"/>
          <p:cNvSpPr txBox="1"/>
          <p:nvPr>
            <p:custDataLst>
              <p:tags r:id="rId1"/>
            </p:custDataLst>
          </p:nvPr>
        </p:nvSpPr>
        <p:spPr>
          <a:xfrm>
            <a:off x="536003" y="606505"/>
            <a:ext cx="8724265" cy="60610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&lt;body&gt;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&lt;p&gt;Mouse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links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them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layout.&lt;/p&gt;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600710" indent="-274320">
              <a:lnSpc>
                <a:spcPts val="2810"/>
              </a:lnSpc>
              <a:spcBef>
                <a:spcPts val="640"/>
              </a:spcBef>
            </a:pPr>
            <a:r>
              <a:rPr sz="2600" spc="95" dirty="0">
                <a:latin typeface="Times New Roman" panose="02020603050405020304"/>
                <a:cs typeface="Times New Roman" panose="02020603050405020304"/>
              </a:rPr>
              <a:t>&lt;p&gt;&lt;b</a:t>
            </a:r>
            <a:r>
              <a:rPr sz="2400" spc="9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&gt;&lt;a</a:t>
            </a:r>
            <a:r>
              <a:rPr sz="2400" spc="-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class="one"</a:t>
            </a:r>
            <a:r>
              <a:rPr sz="2400" spc="-3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href="default.asp"</a:t>
            </a:r>
            <a:r>
              <a:rPr sz="2400" spc="-3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target="_blank"&gt;This</a:t>
            </a:r>
            <a:r>
              <a:rPr sz="2400" spc="-4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link </a:t>
            </a:r>
            <a:r>
              <a:rPr sz="2400" spc="-16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2400" spc="-2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2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color&lt;/a&gt;</a:t>
            </a:r>
            <a:r>
              <a:rPr sz="2600" spc="125" dirty="0">
                <a:latin typeface="Times New Roman" panose="02020603050405020304"/>
                <a:cs typeface="Times New Roman" panose="02020603050405020304"/>
              </a:rPr>
              <a:t>&lt;/b&gt;&lt;/p&gt;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582930" indent="-274320">
              <a:lnSpc>
                <a:spcPts val="2810"/>
              </a:lnSpc>
              <a:spcBef>
                <a:spcPts val="595"/>
              </a:spcBef>
            </a:pPr>
            <a:r>
              <a:rPr sz="2600" spc="95" dirty="0">
                <a:latin typeface="Times New Roman" panose="02020603050405020304"/>
                <a:cs typeface="Times New Roman" panose="02020603050405020304"/>
              </a:rPr>
              <a:t>&lt;p&gt;&lt;b</a:t>
            </a:r>
            <a:r>
              <a:rPr sz="2400" spc="9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&gt;&lt;a</a:t>
            </a:r>
            <a:r>
              <a:rPr sz="240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class="two"</a:t>
            </a:r>
            <a:r>
              <a:rPr sz="2400" spc="-6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href="default.asp"</a:t>
            </a:r>
            <a:r>
              <a:rPr sz="2400" spc="-3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target="_blank"&gt;This</a:t>
            </a:r>
            <a:r>
              <a:rPr sz="2400" spc="-15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link </a:t>
            </a:r>
            <a:r>
              <a:rPr sz="2400" spc="-16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2400" spc="2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400" spc="120" dirty="0">
                <a:solidFill>
                  <a:srgbClr val="00AFEF"/>
                </a:solidFill>
                <a:latin typeface="Times New Roman" panose="02020603050405020304"/>
                <a:cs typeface="Times New Roman" panose="02020603050405020304"/>
              </a:rPr>
              <a:t>size&lt;/a&gt;</a:t>
            </a:r>
            <a:r>
              <a:rPr sz="2600" spc="120" dirty="0">
                <a:latin typeface="Times New Roman" panose="02020603050405020304"/>
                <a:cs typeface="Times New Roman" panose="02020603050405020304"/>
              </a:rPr>
              <a:t>&lt;/b&gt;&lt;/p&gt;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433070" indent="-274320">
              <a:lnSpc>
                <a:spcPts val="2810"/>
              </a:lnSpc>
              <a:spcBef>
                <a:spcPts val="595"/>
              </a:spcBef>
            </a:pPr>
            <a:r>
              <a:rPr sz="2600" spc="95" dirty="0">
                <a:latin typeface="Times New Roman" panose="02020603050405020304"/>
                <a:cs typeface="Times New Roman" panose="02020603050405020304"/>
              </a:rPr>
              <a:t>&lt;p&gt;&lt;b</a:t>
            </a:r>
            <a:r>
              <a:rPr sz="2400" spc="9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&gt;&lt;a</a:t>
            </a:r>
            <a:r>
              <a:rPr sz="2400" spc="-1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class="three"</a:t>
            </a:r>
            <a:r>
              <a:rPr sz="2400" spc="-4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href="default.asp"</a:t>
            </a:r>
            <a:r>
              <a:rPr sz="2400" spc="-4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target="_blank"&gt;This</a:t>
            </a:r>
            <a:r>
              <a:rPr sz="2400" spc="-6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link </a:t>
            </a:r>
            <a:r>
              <a:rPr sz="2400" spc="-16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2400" spc="4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spc="12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color&lt;/a&gt;</a:t>
            </a:r>
            <a:r>
              <a:rPr sz="2400" spc="120" dirty="0">
                <a:latin typeface="Times New Roman" panose="02020603050405020304"/>
                <a:cs typeface="Times New Roman" panose="02020603050405020304"/>
              </a:rPr>
              <a:t>&lt;/</a:t>
            </a:r>
            <a:r>
              <a:rPr sz="2600" spc="120" dirty="0">
                <a:latin typeface="Times New Roman" panose="02020603050405020304"/>
                <a:cs typeface="Times New Roman" panose="02020603050405020304"/>
              </a:rPr>
              <a:t>b&gt;&lt;/p&gt;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541655" indent="-274320">
              <a:lnSpc>
                <a:spcPts val="2810"/>
              </a:lnSpc>
              <a:spcBef>
                <a:spcPts val="600"/>
              </a:spcBef>
            </a:pPr>
            <a:r>
              <a:rPr sz="2600" spc="100" dirty="0">
                <a:latin typeface="Times New Roman" panose="02020603050405020304"/>
                <a:cs typeface="Times New Roman" panose="02020603050405020304"/>
              </a:rPr>
              <a:t>&lt;p&gt;&lt;b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2400" spc="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&lt;a</a:t>
            </a:r>
            <a:r>
              <a:rPr sz="24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class="four"</a:t>
            </a:r>
            <a:r>
              <a:rPr sz="24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href="default.asp"</a:t>
            </a:r>
            <a:r>
              <a:rPr sz="24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target="_blank"&gt;This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link </a:t>
            </a:r>
            <a:r>
              <a:rPr sz="2400" spc="-1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2400" spc="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400" spc="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family&lt;/a&gt;</a:t>
            </a:r>
            <a:r>
              <a:rPr sz="2600" spc="85" dirty="0">
                <a:latin typeface="Times New Roman" panose="02020603050405020304"/>
                <a:cs typeface="Times New Roman" panose="02020603050405020304"/>
              </a:rPr>
              <a:t>&lt;/b&gt;&lt;/p&gt;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610235" indent="-274320">
              <a:lnSpc>
                <a:spcPts val="2810"/>
              </a:lnSpc>
              <a:spcBef>
                <a:spcPts val="595"/>
              </a:spcBef>
            </a:pPr>
            <a:r>
              <a:rPr sz="2600" spc="95" dirty="0">
                <a:latin typeface="Times New Roman" panose="02020603050405020304"/>
                <a:cs typeface="Times New Roman" panose="02020603050405020304"/>
              </a:rPr>
              <a:t>&lt;p&gt;&lt;b</a:t>
            </a:r>
            <a:r>
              <a:rPr sz="2400" spc="95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&gt;&lt;a</a:t>
            </a:r>
            <a:r>
              <a:rPr sz="2400" spc="-25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class="five"</a:t>
            </a:r>
            <a:r>
              <a:rPr sz="2400" spc="-3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href="default.asp"</a:t>
            </a:r>
            <a:r>
              <a:rPr sz="2400" spc="-5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target="_blank"&gt;This</a:t>
            </a:r>
            <a:r>
              <a:rPr sz="2400" spc="-4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link </a:t>
            </a:r>
            <a:r>
              <a:rPr sz="2400" spc="-16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2400" spc="3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400" spc="70" dirty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decoration&lt;/a&gt;</a:t>
            </a:r>
            <a:r>
              <a:rPr sz="2600" spc="70" dirty="0">
                <a:latin typeface="Times New Roman" panose="02020603050405020304"/>
                <a:cs typeface="Times New Roman" panose="02020603050405020304"/>
              </a:rPr>
              <a:t>&lt;/b&gt;&lt;/p&gt;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>
              <a:lnSpc>
                <a:spcPts val="2810"/>
              </a:lnSpc>
              <a:spcBef>
                <a:spcPts val="595"/>
              </a:spcBef>
            </a:pPr>
            <a:r>
              <a:rPr sz="2600" spc="100" dirty="0">
                <a:latin typeface="Times New Roman" panose="02020603050405020304"/>
                <a:cs typeface="Times New Roman" panose="02020603050405020304"/>
              </a:rPr>
              <a:t>&lt;p&gt;&lt;b&gt;&lt;a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class="six"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href="../tutorial.html"</a:t>
            </a:r>
            <a:r>
              <a:rPr sz="2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target="_blank"&gt;This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link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40" dirty="0">
                <a:latin typeface="Times New Roman" panose="02020603050405020304"/>
                <a:cs typeface="Times New Roman" panose="02020603050405020304"/>
              </a:rPr>
              <a:t>Box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125" dirty="0">
                <a:latin typeface="Times New Roman" panose="02020603050405020304"/>
                <a:cs typeface="Times New Roman" panose="02020603050405020304"/>
              </a:rPr>
              <a:t>Color&lt;/a&gt;&lt;/b&gt;&lt;/p&gt;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600" spc="70" dirty="0">
                <a:latin typeface="Times New Roman" panose="02020603050405020304"/>
                <a:cs typeface="Times New Roman" panose="02020603050405020304"/>
              </a:rPr>
              <a:t>&lt;/body&gt;&lt;/html&gt;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2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Table</a:t>
            </a:r>
            <a:r>
              <a:rPr spc="-204" dirty="0"/>
              <a:t> </a:t>
            </a:r>
            <a:r>
              <a:rPr spc="-30" dirty="0"/>
              <a:t>Properties</a:t>
            </a:r>
            <a:endParaRPr spc="-30" dirty="0"/>
          </a:p>
        </p:txBody>
      </p:sp>
      <p:sp>
        <p:nvSpPr>
          <p:cNvPr id="5" name="object 4"/>
          <p:cNvSpPr txBox="1"/>
          <p:nvPr>
            <p:custDataLst>
              <p:tags r:id="rId2"/>
            </p:custDataLst>
          </p:nvPr>
        </p:nvSpPr>
        <p:spPr>
          <a:xfrm>
            <a:off x="947420" y="1815465"/>
            <a:ext cx="8575675" cy="384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87020" marR="4858385" indent="-274955">
              <a:lnSpc>
                <a:spcPct val="119000"/>
              </a:lnSpc>
              <a:spcBef>
                <a:spcPts val="100"/>
              </a:spcBef>
            </a:pPr>
            <a:r>
              <a:rPr sz="2600" b="1" spc="-12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5" dirty="0">
                <a:latin typeface="Times New Roman" panose="02020603050405020304"/>
                <a:cs typeface="Times New Roman" panose="02020603050405020304"/>
              </a:rPr>
              <a:t>Borders </a:t>
            </a:r>
            <a:r>
              <a:rPr sz="2600" b="1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2600" b="1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th,</a:t>
            </a:r>
            <a:r>
              <a:rPr sz="2600" b="1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td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3120"/>
              </a:lnSpc>
            </a:pPr>
            <a:r>
              <a:rPr sz="26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  <a:tabLst>
                <a:tab pos="2085975" algn="l"/>
                <a:tab pos="2915920" algn="l"/>
              </a:tabLst>
            </a:pPr>
            <a:r>
              <a:rPr sz="2600" b="1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border:</a:t>
            </a:r>
            <a:r>
              <a:rPr sz="2600" b="1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1px</a:t>
            </a:r>
            <a:r>
              <a:rPr sz="2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b="1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solid</a:t>
            </a:r>
            <a:r>
              <a:rPr sz="2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b="1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red;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</a:pPr>
            <a:r>
              <a:rPr sz="26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175895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Notice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double</a:t>
            </a:r>
            <a:r>
              <a:rPr lang="en-IN"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borders.This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50" dirty="0">
                <a:latin typeface="Times New Roman" panose="02020603050405020304"/>
                <a:cs typeface="Times New Roman" panose="02020603050405020304"/>
              </a:rPr>
              <a:t>th/td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borders.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5080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3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display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border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border-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collapse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property.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3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6003" y="642579"/>
            <a:ext cx="240855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3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Collapse</a:t>
            </a:r>
            <a:r>
              <a:rPr sz="2600" b="1" spc="-9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Borders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4"/>
          <p:cNvSpPr txBox="1"/>
          <p:nvPr>
            <p:custDataLst>
              <p:tags r:id="rId2"/>
            </p:custDataLst>
          </p:nvPr>
        </p:nvSpPr>
        <p:spPr>
          <a:xfrm>
            <a:off x="535947" y="1075380"/>
            <a:ext cx="4411345" cy="538797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p>
            <a:pPr marL="286385" marR="73660" indent="-274320">
              <a:lnSpc>
                <a:spcPts val="2810"/>
              </a:lnSpc>
              <a:spcBef>
                <a:spcPts val="45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border-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collapse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sets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whether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borders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are </a:t>
            </a:r>
            <a:r>
              <a:rPr sz="2600" b="1" i="1" spc="-9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collapse</a:t>
            </a:r>
            <a:r>
              <a:rPr sz="2600" b="1" i="1" spc="-5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border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600" b="1" i="1" spc="-4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separated</a:t>
            </a:r>
            <a:r>
              <a:rPr sz="2600" b="1" i="1" spc="-1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i="1" spc="-114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00" b="1" i="1" spc="-5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i="1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intial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600" i="1" spc="-285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border-</a:t>
            </a:r>
            <a:r>
              <a:rPr sz="2600" i="1" spc="-27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collapse:</a:t>
            </a:r>
            <a:r>
              <a:rPr sz="2600" i="1" spc="-30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170" dirty="0">
                <a:solidFill>
                  <a:srgbClr val="001F60"/>
                </a:solidFill>
                <a:latin typeface="Times New Roman" panose="02020603050405020304"/>
                <a:cs typeface="Times New Roman" panose="02020603050405020304"/>
              </a:rPr>
              <a:t>separate|collapse|initial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290"/>
              </a:spcBef>
            </a:pPr>
            <a:r>
              <a:rPr sz="26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285"/>
              </a:spcBef>
            </a:pPr>
            <a:r>
              <a:rPr sz="26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290"/>
              </a:spcBef>
            </a:pPr>
            <a:r>
              <a:rPr sz="2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border-</a:t>
            </a:r>
            <a:r>
              <a:rPr sz="26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collapse:collapse;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285"/>
              </a:spcBef>
            </a:pPr>
            <a:r>
              <a:rPr sz="26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290"/>
              </a:spcBef>
            </a:pPr>
            <a:r>
              <a:rPr sz="2600" b="1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2600" b="1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td,</a:t>
            </a:r>
            <a:r>
              <a:rPr sz="2600" b="1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290"/>
              </a:spcBef>
            </a:pPr>
            <a:r>
              <a:rPr sz="26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6465">
              <a:lnSpc>
                <a:spcPct val="100000"/>
              </a:lnSpc>
              <a:spcBef>
                <a:spcPts val="285"/>
              </a:spcBef>
            </a:pPr>
            <a:r>
              <a:rPr sz="26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border:1px</a:t>
            </a:r>
            <a:r>
              <a:rPr sz="2600" b="1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solid</a:t>
            </a:r>
            <a:r>
              <a:rPr sz="2600" b="1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red;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290"/>
              </a:spcBef>
            </a:pPr>
            <a:r>
              <a:rPr sz="26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>
            <p:custDataLst>
              <p:tags r:id="rId3"/>
            </p:custDataLst>
          </p:nvPr>
        </p:nvSpPr>
        <p:spPr>
          <a:xfrm>
            <a:off x="5031740" y="919480"/>
            <a:ext cx="4054475" cy="5255895"/>
          </a:xfrm>
          <a:prstGeom prst="rect">
            <a:avLst/>
          </a:prstGeom>
        </p:spPr>
        <p:txBody>
          <a:bodyPr vert="horz" wrap="square" lIns="0" tIns="88265" rIns="0" bIns="0" rtlCol="0">
            <a:noAutofit/>
          </a:bodyPr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600" b="1" spc="-12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600" b="1" spc="-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Width</a:t>
            </a:r>
            <a:r>
              <a:rPr sz="2600" b="1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b="1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Height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5080" indent="-274320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Width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height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defined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width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height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properties.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155700">
              <a:lnSpc>
                <a:spcPct val="100000"/>
              </a:lnSpc>
              <a:spcBef>
                <a:spcPts val="380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155700">
              <a:lnSpc>
                <a:spcPct val="100000"/>
              </a:lnSpc>
              <a:spcBef>
                <a:spcPts val="395"/>
              </a:spcBef>
            </a:pPr>
            <a:r>
              <a:rPr sz="28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155700">
              <a:lnSpc>
                <a:spcPct val="100000"/>
              </a:lnSpc>
              <a:spcBef>
                <a:spcPts val="395"/>
              </a:spcBef>
            </a:pPr>
            <a:r>
              <a:rPr sz="28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width:100%;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155700">
              <a:lnSpc>
                <a:spcPct val="100000"/>
              </a:lnSpc>
              <a:spcBef>
                <a:spcPts val="410"/>
              </a:spcBef>
            </a:pPr>
            <a:r>
              <a:rPr sz="28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155700">
              <a:lnSpc>
                <a:spcPct val="100000"/>
              </a:lnSpc>
              <a:spcBef>
                <a:spcPts val="395"/>
              </a:spcBef>
            </a:pPr>
            <a:r>
              <a:rPr sz="28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155700">
              <a:lnSpc>
                <a:spcPct val="100000"/>
              </a:lnSpc>
              <a:spcBef>
                <a:spcPts val="395"/>
              </a:spcBef>
            </a:pPr>
            <a:r>
              <a:rPr sz="28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155700">
              <a:lnSpc>
                <a:spcPct val="100000"/>
              </a:lnSpc>
              <a:spcBef>
                <a:spcPts val="405"/>
              </a:spcBef>
            </a:pPr>
            <a:r>
              <a:rPr sz="28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height:50px;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155700">
              <a:lnSpc>
                <a:spcPct val="100000"/>
              </a:lnSpc>
              <a:spcBef>
                <a:spcPts val="400"/>
              </a:spcBef>
            </a:pPr>
            <a:r>
              <a:rPr sz="28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2"/>
          <p:cNvSpPr txBox="1"/>
          <p:nvPr>
            <p:custDataLst>
              <p:tags r:id="rId1"/>
            </p:custDataLst>
          </p:nvPr>
        </p:nvSpPr>
        <p:spPr>
          <a:xfrm>
            <a:off x="1075690" y="1123950"/>
            <a:ext cx="7875905" cy="5922010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05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b="1" spc="-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60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800" b="1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Alignment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11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8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text </a:t>
            </a:r>
            <a:r>
              <a:rPr sz="2800" spc="-9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95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20" dirty="0">
                <a:latin typeface="Times New Roman" panose="02020603050405020304"/>
                <a:cs typeface="Times New Roman" panose="02020603050405020304"/>
              </a:rPr>
              <a:t>aligned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8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800" spc="-125" dirty="0">
                <a:latin typeface="Times New Roman" panose="02020603050405020304"/>
                <a:cs typeface="Times New Roman" panose="02020603050405020304"/>
              </a:rPr>
              <a:t>align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85" dirty="0">
                <a:latin typeface="Times New Roman" panose="02020603050405020304"/>
                <a:cs typeface="Times New Roman" panose="02020603050405020304"/>
              </a:rPr>
              <a:t>vertical-</a:t>
            </a:r>
            <a:r>
              <a:rPr sz="2800" spc="-120" dirty="0">
                <a:latin typeface="Times New Roman" panose="02020603050405020304"/>
                <a:cs typeface="Times New Roman" panose="02020603050405020304"/>
              </a:rPr>
              <a:t>align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properties.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12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8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text-</a:t>
            </a:r>
            <a:r>
              <a:rPr sz="2800" spc="-120" dirty="0">
                <a:latin typeface="Times New Roman" panose="02020603050405020304"/>
                <a:cs typeface="Times New Roman" panose="02020603050405020304"/>
              </a:rPr>
              <a:t>align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0" dirty="0">
                <a:latin typeface="Times New Roman" panose="02020603050405020304"/>
                <a:cs typeface="Times New Roman" panose="02020603050405020304"/>
              </a:rPr>
              <a:t>sets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85" dirty="0">
                <a:latin typeface="Times New Roman" panose="02020603050405020304"/>
                <a:cs typeface="Times New Roman" panose="02020603050405020304"/>
              </a:rPr>
              <a:t>horizontal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85" dirty="0">
                <a:latin typeface="Times New Roman" panose="02020603050405020304"/>
                <a:cs typeface="Times New Roman" panose="02020603050405020304"/>
              </a:rPr>
              <a:t>alignment,</a:t>
            </a:r>
            <a:r>
              <a:rPr sz="28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5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left,</a:t>
            </a:r>
            <a:r>
              <a:rPr sz="28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right,</a:t>
            </a:r>
            <a:r>
              <a:rPr sz="28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center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160"/>
              </a:lnSpc>
              <a:spcBef>
                <a:spcPts val="125"/>
              </a:spcBef>
            </a:pPr>
            <a:r>
              <a:rPr sz="28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td</a:t>
            </a:r>
            <a:r>
              <a:rPr lang="en-IN" sz="28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192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1920"/>
              </a:lnSpc>
            </a:pPr>
            <a:r>
              <a:rPr sz="28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28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align:right;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160"/>
              </a:lnSpc>
            </a:pPr>
            <a:r>
              <a:rPr sz="28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800" b="1" spc="-50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16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86385" marR="340995" indent="-274320">
              <a:lnSpc>
                <a:spcPct val="100000"/>
              </a:lnSpc>
              <a:spcBef>
                <a:spcPts val="58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8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85" dirty="0">
                <a:latin typeface="Times New Roman" panose="02020603050405020304"/>
                <a:cs typeface="Times New Roman" panose="02020603050405020304"/>
              </a:rPr>
              <a:t>vertical-</a:t>
            </a:r>
            <a:r>
              <a:rPr sz="2800" spc="-125" dirty="0">
                <a:latin typeface="Times New Roman" panose="02020603050405020304"/>
                <a:cs typeface="Times New Roman" panose="02020603050405020304"/>
              </a:rPr>
              <a:t>align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0" dirty="0">
                <a:latin typeface="Times New Roman" panose="02020603050405020304"/>
                <a:cs typeface="Times New Roman" panose="02020603050405020304"/>
              </a:rPr>
              <a:t>sets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80" dirty="0">
                <a:latin typeface="Times New Roman" panose="02020603050405020304"/>
                <a:cs typeface="Times New Roman" panose="02020603050405020304"/>
              </a:rPr>
              <a:t>vertical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85" dirty="0">
                <a:latin typeface="Times New Roman" panose="02020603050405020304"/>
                <a:cs typeface="Times New Roman" panose="02020603050405020304"/>
              </a:rPr>
              <a:t>alignment,</a:t>
            </a:r>
            <a:r>
              <a:rPr sz="28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5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top,</a:t>
            </a:r>
            <a:r>
              <a:rPr sz="28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bottom,</a:t>
            </a:r>
            <a:r>
              <a:rPr sz="28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middle:</a:t>
            </a:r>
            <a:endParaRPr sz="2800" spc="-10" dirty="0">
              <a:latin typeface="Times New Roman" panose="02020603050405020304"/>
              <a:cs typeface="Times New Roman" panose="02020603050405020304"/>
            </a:endParaRPr>
          </a:p>
          <a:p>
            <a:pPr marL="286385" marR="340995" indent="-274320">
              <a:lnSpc>
                <a:spcPts val="1920"/>
              </a:lnSpc>
              <a:spcBef>
                <a:spcPts val="58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160"/>
              </a:lnSpc>
              <a:spcBef>
                <a:spcPts val="140"/>
              </a:spcBef>
            </a:pPr>
            <a:r>
              <a:rPr sz="28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td</a:t>
            </a:r>
            <a:r>
              <a:rPr lang="en-IN" sz="28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1920"/>
              </a:lnSpc>
            </a:pPr>
            <a:endParaRPr lang="en-IN" sz="2800" b="1" spc="-50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1920"/>
              </a:lnSpc>
            </a:pPr>
            <a:r>
              <a:rPr sz="28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height:50px;</a:t>
            </a:r>
            <a:r>
              <a:rPr lang="en-IN" sz="28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vertical-</a:t>
            </a:r>
            <a:r>
              <a:rPr sz="28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align:bottom;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160"/>
              </a:lnSpc>
            </a:pPr>
            <a:r>
              <a:rPr sz="28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07" y="1145514"/>
            <a:ext cx="2336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latin typeface="Franklin Gothic Medium" panose="020B0603020102020204"/>
                <a:cs typeface="Franklin Gothic Medium" panose="020B0603020102020204"/>
              </a:rPr>
              <a:t>C</a:t>
            </a:r>
            <a:r>
              <a:rPr b="0" spc="-40" dirty="0">
                <a:latin typeface="Franklin Gothic Medium" panose="020B0603020102020204"/>
                <a:cs typeface="Franklin Gothic Medium" panose="020B0603020102020204"/>
              </a:rPr>
              <a:t>o</a:t>
            </a:r>
            <a:r>
              <a:rPr b="0" spc="-250" dirty="0">
                <a:latin typeface="Franklin Gothic Medium" panose="020B0603020102020204"/>
                <a:cs typeface="Franklin Gothic Medium" panose="020B0603020102020204"/>
              </a:rPr>
              <a:t>m</a:t>
            </a:r>
            <a:r>
              <a:rPr b="0" spc="-210" dirty="0">
                <a:latin typeface="Franklin Gothic Medium" panose="020B0603020102020204"/>
                <a:cs typeface="Franklin Gothic Medium" panose="020B0603020102020204"/>
              </a:rPr>
              <a:t>m</a:t>
            </a:r>
            <a:r>
              <a:rPr b="0" spc="-25" dirty="0">
                <a:latin typeface="Franklin Gothic Medium" panose="020B0603020102020204"/>
                <a:cs typeface="Franklin Gothic Medium" panose="020B0603020102020204"/>
              </a:rPr>
              <a:t>e</a:t>
            </a:r>
            <a:r>
              <a:rPr b="0" spc="-15" dirty="0">
                <a:latin typeface="Franklin Gothic Medium" panose="020B0603020102020204"/>
                <a:cs typeface="Franklin Gothic Medium" panose="020B0603020102020204"/>
              </a:rPr>
              <a:t>n</a:t>
            </a:r>
            <a:r>
              <a:rPr b="0" spc="-95" dirty="0">
                <a:latin typeface="Franklin Gothic Medium" panose="020B0603020102020204"/>
                <a:cs typeface="Franklin Gothic Medium" panose="020B0603020102020204"/>
              </a:rPr>
              <a:t>t</a:t>
            </a:r>
            <a:r>
              <a:rPr b="0" spc="35" dirty="0">
                <a:latin typeface="Franklin Gothic Medium" panose="020B0603020102020204"/>
                <a:cs typeface="Franklin Gothic Medium" panose="020B0603020102020204"/>
              </a:rPr>
              <a:t>s</a:t>
            </a:r>
            <a:endParaRPr b="0" spc="35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294" y="1815060"/>
            <a:ext cx="4643120" cy="37668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None/>
              <a:tabLst>
                <a:tab pos="287655" algn="l"/>
              </a:tabLst>
            </a:pP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mm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7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110" dirty="0">
                <a:latin typeface="Times New Roman" panose="02020603050405020304"/>
                <a:cs typeface="Times New Roman" panose="02020603050405020304"/>
              </a:rPr>
              <a:t>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1824355" indent="-274955">
              <a:lnSpc>
                <a:spcPct val="100000"/>
              </a:lnSpc>
              <a:spcBef>
                <a:spcPts val="600"/>
              </a:spcBef>
            </a:pPr>
            <a:r>
              <a:rPr sz="2600" spc="5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600" spc="-1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2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2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00" spc="-1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00" spc="-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600" spc="5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/  </a:t>
            </a:r>
            <a:r>
              <a:rPr sz="26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p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</a:pP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text-align:center;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759460">
              <a:lnSpc>
                <a:spcPct val="100000"/>
              </a:lnSpc>
            </a:pPr>
            <a:r>
              <a:rPr sz="2600" spc="57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mm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600" spc="540" dirty="0">
                <a:latin typeface="Times New Roman" panose="02020603050405020304"/>
                <a:cs typeface="Times New Roman" panose="02020603050405020304"/>
              </a:rPr>
              <a:t>/ 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color:black;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</a:pP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font-family:arial;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ct val="100000"/>
              </a:lnSpc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2"/>
          <p:cNvSpPr txBox="1"/>
          <p:nvPr>
            <p:custDataLst>
              <p:tags r:id="rId1"/>
            </p:custDataLst>
          </p:nvPr>
        </p:nvSpPr>
        <p:spPr>
          <a:xfrm>
            <a:off x="535879" y="621306"/>
            <a:ext cx="8071484" cy="608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4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Padding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5080" indent="-274955">
              <a:lnSpc>
                <a:spcPts val="2300"/>
              </a:lnSpc>
              <a:spcBef>
                <a:spcPts val="58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27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space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border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padding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property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elements: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590"/>
              </a:lnSpc>
              <a:spcBef>
                <a:spcPts val="50"/>
              </a:spcBef>
            </a:pPr>
            <a:r>
              <a:rPr sz="24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305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305"/>
              </a:lnSpc>
            </a:pP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padding:15px;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590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b="1" spc="-114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4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Color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34290" indent="-274955">
              <a:lnSpc>
                <a:spcPts val="2300"/>
              </a:lnSpc>
              <a:spcBef>
                <a:spcPts val="58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color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borders,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color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lang="en-IN" sz="2400" spc="-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elements: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590"/>
              </a:lnSpc>
              <a:spcBef>
                <a:spcPts val="45"/>
              </a:spcBef>
            </a:pPr>
            <a:r>
              <a:rPr sz="2400" b="1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2400" b="1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td,</a:t>
            </a:r>
            <a:r>
              <a:rPr sz="2400" b="1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305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305"/>
              </a:lnSpc>
            </a:pP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border:1px</a:t>
            </a:r>
            <a:r>
              <a:rPr sz="2400" b="1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solid</a:t>
            </a:r>
            <a:r>
              <a:rPr sz="2400" b="1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green;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305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305"/>
              </a:lnSpc>
            </a:pPr>
            <a:r>
              <a:rPr sz="24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305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4481195">
              <a:lnSpc>
                <a:spcPct val="80000"/>
              </a:lnSpc>
              <a:spcBef>
                <a:spcPts val="290"/>
              </a:spcBef>
            </a:pP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color:green; color:white;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305"/>
              </a:lnSpc>
            </a:pPr>
            <a:r>
              <a:rPr sz="24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2"/>
          <p:cNvSpPr txBox="1"/>
          <p:nvPr>
            <p:custDataLst>
              <p:tags r:id="rId1"/>
            </p:custDataLst>
          </p:nvPr>
        </p:nvSpPr>
        <p:spPr>
          <a:xfrm>
            <a:off x="535928" y="636494"/>
            <a:ext cx="8223884" cy="6122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000" b="1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border-</a:t>
            </a: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spacing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>
              <a:lnSpc>
                <a:spcPct val="105000"/>
              </a:lnSpc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distance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borders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adjacent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0" dirty="0">
                <a:latin typeface="Times New Roman" panose="02020603050405020304"/>
                <a:cs typeface="Times New Roman" panose="02020603050405020304"/>
              </a:rPr>
              <a:t>cells:</a:t>
            </a: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border-</a:t>
            </a:r>
            <a:r>
              <a:rPr sz="2000" b="1" spc="-3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spacing:</a:t>
            </a:r>
            <a:r>
              <a:rPr sz="2000" b="1" spc="-114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i="1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length</a:t>
            </a:r>
            <a:r>
              <a:rPr sz="2000" b="1" spc="-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|initial </a:t>
            </a:r>
            <a:r>
              <a:rPr sz="2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table.ex1</a:t>
            </a:r>
            <a:r>
              <a:rPr sz="2000" b="1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40665" marR="5182235">
              <a:lnSpc>
                <a:spcPct val="105000"/>
              </a:lnSpc>
            </a:pPr>
            <a:r>
              <a:rPr sz="2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border-</a:t>
            </a: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collapse:</a:t>
            </a:r>
            <a:r>
              <a:rPr sz="2000" b="1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separate; </a:t>
            </a:r>
            <a:r>
              <a:rPr sz="2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border-</a:t>
            </a:r>
            <a:r>
              <a:rPr sz="2000" b="1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spacing:</a:t>
            </a:r>
            <a:r>
              <a:rPr sz="2000" b="1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10px;} </a:t>
            </a:r>
            <a:r>
              <a:rPr sz="2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table.ex2</a:t>
            </a:r>
            <a:r>
              <a:rPr sz="2000" b="1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40665" marR="5039995">
              <a:lnSpc>
                <a:spcPct val="105000"/>
              </a:lnSpc>
            </a:pPr>
            <a:r>
              <a:rPr sz="2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border-</a:t>
            </a: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collapse:</a:t>
            </a:r>
            <a:r>
              <a:rPr sz="2000" b="1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separate; </a:t>
            </a:r>
            <a:r>
              <a:rPr sz="2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border-</a:t>
            </a:r>
            <a:r>
              <a:rPr sz="2000" b="1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spacing:</a:t>
            </a:r>
            <a:r>
              <a:rPr sz="2000" b="1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10px</a:t>
            </a:r>
            <a:r>
              <a:rPr sz="20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50px;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-1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000" b="1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caption-</a:t>
            </a:r>
            <a:r>
              <a:rPr sz="2000" b="1" spc="-20" dirty="0">
                <a:latin typeface="Times New Roman" panose="02020603050405020304"/>
                <a:cs typeface="Times New Roman" panose="02020603050405020304"/>
              </a:rPr>
              <a:t>side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12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caption-side</a:t>
            </a:r>
            <a:r>
              <a:rPr sz="20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placement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caption.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ct val="100000"/>
              </a:lnSpc>
              <a:spcBef>
                <a:spcPts val="120"/>
              </a:spcBef>
            </a:pPr>
            <a:r>
              <a:rPr sz="2000" b="1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caption-</a:t>
            </a:r>
            <a:r>
              <a:rPr sz="2000" b="1" spc="-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side:</a:t>
            </a:r>
            <a:r>
              <a:rPr sz="2000" b="1" spc="2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7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top|bottom|initial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ts val="2160"/>
              </a:lnSpc>
              <a:spcBef>
                <a:spcPts val="12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000" b="1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td,</a:t>
            </a:r>
            <a:r>
              <a:rPr sz="2000" b="1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1920"/>
              </a:lnSpc>
            </a:pP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1920"/>
              </a:lnSpc>
            </a:pP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border:1px</a:t>
            </a:r>
            <a:r>
              <a:rPr sz="2000"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solid</a:t>
            </a:r>
            <a:r>
              <a:rPr sz="2000" b="1" spc="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green;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1920"/>
              </a:lnSpc>
            </a:pP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1920"/>
              </a:lnSpc>
            </a:pPr>
            <a:r>
              <a:rPr sz="20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1920"/>
              </a:lnSpc>
            </a:pP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marR="5179695">
              <a:lnSpc>
                <a:spcPct val="80000"/>
              </a:lnSpc>
              <a:spcBef>
                <a:spcPts val="240"/>
              </a:spcBef>
            </a:pPr>
            <a:r>
              <a:rPr sz="2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color:green; color:white;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1920"/>
              </a:lnSpc>
            </a:pP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2"/>
          <p:cNvSpPr txBox="1"/>
          <p:nvPr>
            <p:custDataLst>
              <p:tags r:id="rId1"/>
            </p:custDataLst>
          </p:nvPr>
        </p:nvSpPr>
        <p:spPr>
          <a:xfrm>
            <a:off x="535947" y="596162"/>
            <a:ext cx="8628380" cy="350012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600" b="1" spc="-125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6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empy-</a:t>
            </a: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cells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Sets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whether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display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borders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empty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cells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table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6465">
              <a:lnSpc>
                <a:spcPct val="100000"/>
              </a:lnSpc>
              <a:spcBef>
                <a:spcPts val="600"/>
              </a:spcBef>
            </a:pPr>
            <a:r>
              <a:rPr sz="2600" b="1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empty-</a:t>
            </a:r>
            <a:r>
              <a:rPr sz="2600" b="1" spc="-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cells:</a:t>
            </a:r>
            <a:r>
              <a:rPr sz="2600" b="1" spc="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9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show|hide|initial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3120"/>
              </a:lnSpc>
              <a:spcBef>
                <a:spcPts val="600"/>
              </a:spcBef>
            </a:pPr>
            <a:r>
              <a:rPr sz="26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6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85470" marR="4951095">
              <a:lnSpc>
                <a:spcPct val="100000"/>
              </a:lnSpc>
            </a:pPr>
            <a:r>
              <a:rPr sz="26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border-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collapse: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separate; </a:t>
            </a:r>
            <a:r>
              <a:rPr sz="26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empty-cells:</a:t>
            </a:r>
            <a:r>
              <a:rPr sz="26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hide;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</a:pP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511" y="860545"/>
            <a:ext cx="8273377" cy="615315"/>
          </a:xfrm>
        </p:spPr>
        <p:txBody>
          <a:bodyPr/>
          <a:p>
            <a:r>
              <a:rPr lang="en-US"/>
              <a:t>BOX MODEL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865" y="1736090"/>
            <a:ext cx="8671560" cy="4401185"/>
          </a:xfrm>
        </p:spPr>
        <p:txBody>
          <a:bodyPr wrap="square"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 CSS, the term "box model" is used when talking about design and layout. It is essentially a box that wraps around HTML elements.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Margin</a:t>
            </a:r>
            <a:r>
              <a:rPr lang="en-US"/>
              <a:t> - Clears an area around the border. The margin does not have a background color, it is completely transparent.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Border</a:t>
            </a:r>
            <a:r>
              <a:rPr lang="en-US"/>
              <a:t> - A border that goes around the padding and content. The border is affected by the background color of the box. 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Padding</a:t>
            </a:r>
            <a:r>
              <a:rPr lang="en-US"/>
              <a:t> - Clears an area around the content. The padding is affected by the background color of the box. 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Content</a:t>
            </a:r>
            <a:r>
              <a:rPr lang="en-US"/>
              <a:t> -The content of the box, where text and images appear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5685" y="1398270"/>
            <a:ext cx="7906385" cy="50025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35685" y="1083945"/>
            <a:ext cx="7715250" cy="3523615"/>
          </a:xfrm>
        </p:spPr>
        <p:txBody>
          <a:bodyPr wrap="square">
            <a:noAutofit/>
          </a:bodyPr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margin</a:t>
            </a:r>
            <a:r>
              <a:rPr lang="en-US"/>
              <a:t> clears an area around an element (outside the border).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margin does not have a background color, and is completely</a:t>
            </a:r>
            <a:r>
              <a:rPr lang="en-IN" altLang="en-US"/>
              <a:t> </a:t>
            </a:r>
            <a:r>
              <a:rPr lang="en-US"/>
              <a:t>transparent.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top, right, bottom, and left margin can be changed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independently using separate properties.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shorthand margin property can also be used, to change all</a:t>
            </a:r>
            <a:r>
              <a:rPr lang="en-IN" altLang="en-US"/>
              <a:t> </a:t>
            </a:r>
            <a:r>
              <a:rPr lang="en-US"/>
              <a:t>margins at once.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3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34335" y="4548505"/>
            <a:ext cx="3621405" cy="190563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511" y="860545"/>
            <a:ext cx="8273377" cy="615315"/>
          </a:xfrm>
        </p:spPr>
        <p:txBody>
          <a:bodyPr/>
          <a:p>
            <a:r>
              <a:rPr lang="en-US"/>
              <a:t>Margin – Short hand property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2955" y="1609725"/>
            <a:ext cx="8230235" cy="55403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511" y="860545"/>
            <a:ext cx="8273377" cy="615315"/>
          </a:xfrm>
        </p:spPr>
        <p:txBody>
          <a:bodyPr/>
          <a:p>
            <a:r>
              <a:rPr lang="en-US"/>
              <a:t>Padding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35685" y="1805940"/>
            <a:ext cx="7867015" cy="3665220"/>
          </a:xfrm>
        </p:spPr>
        <p:txBody>
          <a:bodyPr wrap="square">
            <a:noAutofit/>
          </a:bodyPr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/>
              <a:t>The padding clears an area around the content (inside the border)</a:t>
            </a:r>
            <a:r>
              <a:rPr lang="en-IN" altLang="en-US"/>
              <a:t> </a:t>
            </a:r>
            <a:r>
              <a:rPr lang="en-US"/>
              <a:t>of an element. The padding is affected by the background color of</a:t>
            </a:r>
            <a:r>
              <a:rPr lang="en-IN" altLang="en-US"/>
              <a:t> </a:t>
            </a:r>
            <a:r>
              <a:rPr lang="en-US"/>
              <a:t>the element.</a:t>
            </a:r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/>
              <a:t>The top, right, bottom, and left padding can be changedindependently using separate properties.</a:t>
            </a:r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/>
              <a:t>A shorthand padding property can also be used, to change allpaddings at once.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3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4945" y="5302885"/>
            <a:ext cx="4335780" cy="17538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511" y="860545"/>
            <a:ext cx="8273377" cy="615315"/>
          </a:xfrm>
        </p:spPr>
        <p:txBody>
          <a:bodyPr/>
          <a:p>
            <a:r>
              <a:rPr lang="en-US"/>
              <a:t>Padding short hand property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2820" y="1865630"/>
            <a:ext cx="7560945" cy="51600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511" y="860545"/>
            <a:ext cx="8273377" cy="615315"/>
          </a:xfrm>
        </p:spPr>
        <p:txBody>
          <a:bodyPr/>
          <a:p>
            <a:r>
              <a:rPr lang="en-US"/>
              <a:t>Border Property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2450" y="1633220"/>
            <a:ext cx="8983345" cy="55568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249" y="642728"/>
            <a:ext cx="2294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" dirty="0">
                <a:latin typeface="Franklin Gothic Medium" panose="020B0603020102020204"/>
                <a:cs typeface="Franklin Gothic Medium" panose="020B0603020102020204"/>
              </a:rPr>
              <a:t>CSS</a:t>
            </a:r>
            <a:r>
              <a:rPr b="0" spc="-8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b="0" spc="-85" dirty="0">
                <a:latin typeface="Franklin Gothic Medium" panose="020B0603020102020204"/>
                <a:cs typeface="Franklin Gothic Medium" panose="020B0603020102020204"/>
              </a:rPr>
              <a:t>Demo</a:t>
            </a:r>
            <a:endParaRPr b="0" spc="-85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4520" y="1671955"/>
            <a:ext cx="4430395" cy="5090160"/>
          </a:xfrm>
          <a:custGeom>
            <a:avLst/>
            <a:gdLst/>
            <a:ahLst/>
            <a:cxnLst/>
            <a:rect l="l" t="t" r="r" b="b"/>
            <a:pathLst>
              <a:path w="4430395" h="5116195">
                <a:moveTo>
                  <a:pt x="4427220" y="5116068"/>
                </a:moveTo>
                <a:lnTo>
                  <a:pt x="3048" y="5116068"/>
                </a:lnTo>
                <a:lnTo>
                  <a:pt x="0" y="5113020"/>
                </a:lnTo>
                <a:lnTo>
                  <a:pt x="0" y="3048"/>
                </a:lnTo>
                <a:lnTo>
                  <a:pt x="3048" y="0"/>
                </a:lnTo>
                <a:lnTo>
                  <a:pt x="4427220" y="0"/>
                </a:lnTo>
                <a:lnTo>
                  <a:pt x="4430268" y="3048"/>
                </a:lnTo>
                <a:lnTo>
                  <a:pt x="443026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5105400"/>
                </a:lnTo>
                <a:lnTo>
                  <a:pt x="4572" y="5105400"/>
                </a:lnTo>
                <a:lnTo>
                  <a:pt x="10668" y="5109972"/>
                </a:lnTo>
                <a:lnTo>
                  <a:pt x="4430268" y="5109972"/>
                </a:lnTo>
                <a:lnTo>
                  <a:pt x="4430268" y="5113020"/>
                </a:lnTo>
                <a:lnTo>
                  <a:pt x="4427220" y="5116068"/>
                </a:lnTo>
                <a:close/>
              </a:path>
              <a:path w="4430395" h="5116195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4430395" h="5116195">
                <a:moveTo>
                  <a:pt x="441960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4419600" y="4572"/>
                </a:lnTo>
                <a:lnTo>
                  <a:pt x="4419600" y="10668"/>
                </a:lnTo>
                <a:close/>
              </a:path>
              <a:path w="4430395" h="5116195">
                <a:moveTo>
                  <a:pt x="4419600" y="5109972"/>
                </a:moveTo>
                <a:lnTo>
                  <a:pt x="4419600" y="4572"/>
                </a:lnTo>
                <a:lnTo>
                  <a:pt x="4424172" y="10668"/>
                </a:lnTo>
                <a:lnTo>
                  <a:pt x="4430268" y="10668"/>
                </a:lnTo>
                <a:lnTo>
                  <a:pt x="4430268" y="5105400"/>
                </a:lnTo>
                <a:lnTo>
                  <a:pt x="4424172" y="5105400"/>
                </a:lnTo>
                <a:lnTo>
                  <a:pt x="4419600" y="5109972"/>
                </a:lnTo>
                <a:close/>
              </a:path>
              <a:path w="4430395" h="5116195">
                <a:moveTo>
                  <a:pt x="4430268" y="10668"/>
                </a:moveTo>
                <a:lnTo>
                  <a:pt x="4424172" y="10668"/>
                </a:lnTo>
                <a:lnTo>
                  <a:pt x="4419600" y="4572"/>
                </a:lnTo>
                <a:lnTo>
                  <a:pt x="4430268" y="4572"/>
                </a:lnTo>
                <a:lnTo>
                  <a:pt x="4430268" y="10668"/>
                </a:lnTo>
                <a:close/>
              </a:path>
              <a:path w="4430395" h="5116195">
                <a:moveTo>
                  <a:pt x="10668" y="5109972"/>
                </a:moveTo>
                <a:lnTo>
                  <a:pt x="4572" y="5105400"/>
                </a:lnTo>
                <a:lnTo>
                  <a:pt x="10668" y="5105400"/>
                </a:lnTo>
                <a:lnTo>
                  <a:pt x="10668" y="5109972"/>
                </a:lnTo>
                <a:close/>
              </a:path>
              <a:path w="4430395" h="5116195">
                <a:moveTo>
                  <a:pt x="4419600" y="5109972"/>
                </a:moveTo>
                <a:lnTo>
                  <a:pt x="10668" y="5109972"/>
                </a:lnTo>
                <a:lnTo>
                  <a:pt x="10668" y="5105400"/>
                </a:lnTo>
                <a:lnTo>
                  <a:pt x="4419600" y="5105400"/>
                </a:lnTo>
                <a:lnTo>
                  <a:pt x="4419600" y="5109972"/>
                </a:lnTo>
                <a:close/>
              </a:path>
              <a:path w="4430395" h="5116195">
                <a:moveTo>
                  <a:pt x="4430268" y="5109972"/>
                </a:moveTo>
                <a:lnTo>
                  <a:pt x="4419600" y="5109972"/>
                </a:lnTo>
                <a:lnTo>
                  <a:pt x="4424172" y="5105400"/>
                </a:lnTo>
                <a:lnTo>
                  <a:pt x="4430268" y="5105400"/>
                </a:lnTo>
                <a:lnTo>
                  <a:pt x="4430268" y="51099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8278" y="1599640"/>
            <a:ext cx="4220210" cy="489013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20" dirty="0">
                <a:latin typeface="Times New Roman" panose="02020603050405020304"/>
                <a:cs typeface="Times New Roman" panose="02020603050405020304"/>
              </a:rPr>
              <a:t>&lt;html&gt;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&lt;head&gt;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1384935">
              <a:lnSpc>
                <a:spcPct val="111000"/>
              </a:lnSpc>
            </a:pPr>
            <a:r>
              <a:rPr sz="2400" spc="-5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&lt;style </a:t>
            </a:r>
            <a:r>
              <a:rPr sz="2400" spc="-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type="text/css"&gt; </a:t>
            </a:r>
            <a:r>
              <a:rPr sz="2400" spc="-58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body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688340">
              <a:lnSpc>
                <a:spcPct val="111000"/>
              </a:lnSpc>
            </a:pP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spc="-20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400" spc="-1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spc="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ound</a:t>
            </a:r>
            <a:r>
              <a:rPr sz="24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400" spc="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#</a:t>
            </a:r>
            <a:r>
              <a:rPr sz="24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4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4</a:t>
            </a:r>
            <a:r>
              <a:rPr sz="2400" spc="-1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;</a:t>
            </a:r>
            <a:r>
              <a:rPr sz="2400" spc="-1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  </a:t>
            </a:r>
            <a:r>
              <a:rPr sz="2400" spc="-1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h1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  <a:tabLst>
                <a:tab pos="295910" algn="l"/>
              </a:tabLst>
            </a:pPr>
            <a:r>
              <a:rPr sz="24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{	</a:t>
            </a:r>
            <a:r>
              <a:rPr sz="2400" spc="-8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color:orange;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5115">
              <a:lnSpc>
                <a:spcPct val="100000"/>
              </a:lnSpc>
              <a:spcBef>
                <a:spcPts val="315"/>
              </a:spcBef>
              <a:tabLst>
                <a:tab pos="2342515" algn="l"/>
              </a:tabLst>
            </a:pPr>
            <a:r>
              <a:rPr sz="2400" spc="-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text-align:center;	</a:t>
            </a:r>
            <a:r>
              <a:rPr sz="24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00" spc="-10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22275" marR="5080" indent="-410210">
              <a:lnSpc>
                <a:spcPct val="111000"/>
              </a:lnSpc>
              <a:spcBef>
                <a:spcPts val="5"/>
              </a:spcBef>
              <a:tabLst>
                <a:tab pos="433070" algn="l"/>
              </a:tabLst>
            </a:pPr>
            <a:r>
              <a:rPr sz="240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{		</a:t>
            </a:r>
            <a:r>
              <a:rPr sz="2400" spc="-114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font-family:"Times</a:t>
            </a:r>
            <a:r>
              <a:rPr sz="2400" spc="-10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400" spc="-6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Roman"; </a:t>
            </a:r>
            <a:r>
              <a:rPr sz="2400" spc="-585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font-size:20px;</a:t>
            </a:r>
            <a:r>
              <a:rPr sz="2400" spc="35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B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  <a:tabLst>
                <a:tab pos="1283335" algn="l"/>
              </a:tabLst>
            </a:pPr>
            <a:r>
              <a:rPr sz="2400" spc="5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&lt;/style&gt;	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&lt;/head&gt;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87339" y="1900427"/>
            <a:ext cx="3758565" cy="4582795"/>
          </a:xfrm>
          <a:custGeom>
            <a:avLst/>
            <a:gdLst/>
            <a:ahLst/>
            <a:cxnLst/>
            <a:rect l="l" t="t" r="r" b="b"/>
            <a:pathLst>
              <a:path w="3758565" h="4582795">
                <a:moveTo>
                  <a:pt x="3756660" y="4582668"/>
                </a:moveTo>
                <a:lnTo>
                  <a:pt x="1524" y="4582668"/>
                </a:lnTo>
                <a:lnTo>
                  <a:pt x="0" y="4579620"/>
                </a:lnTo>
                <a:lnTo>
                  <a:pt x="0" y="3048"/>
                </a:lnTo>
                <a:lnTo>
                  <a:pt x="1524" y="0"/>
                </a:lnTo>
                <a:lnTo>
                  <a:pt x="3756660" y="0"/>
                </a:lnTo>
                <a:lnTo>
                  <a:pt x="3758184" y="3048"/>
                </a:lnTo>
                <a:lnTo>
                  <a:pt x="375818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4572000"/>
                </a:lnTo>
                <a:lnTo>
                  <a:pt x="4572" y="4572000"/>
                </a:lnTo>
                <a:lnTo>
                  <a:pt x="9144" y="4576572"/>
                </a:lnTo>
                <a:lnTo>
                  <a:pt x="3758184" y="4576572"/>
                </a:lnTo>
                <a:lnTo>
                  <a:pt x="3758184" y="4579620"/>
                </a:lnTo>
                <a:lnTo>
                  <a:pt x="3756660" y="4582668"/>
                </a:lnTo>
                <a:close/>
              </a:path>
              <a:path w="3758565" h="4582795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3758565" h="4582795">
                <a:moveTo>
                  <a:pt x="374904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3749040" y="4572"/>
                </a:lnTo>
                <a:lnTo>
                  <a:pt x="3749040" y="10668"/>
                </a:lnTo>
                <a:close/>
              </a:path>
              <a:path w="3758565" h="4582795">
                <a:moveTo>
                  <a:pt x="3749040" y="4576572"/>
                </a:moveTo>
                <a:lnTo>
                  <a:pt x="3749040" y="4572"/>
                </a:lnTo>
                <a:lnTo>
                  <a:pt x="3753611" y="10668"/>
                </a:lnTo>
                <a:lnTo>
                  <a:pt x="3758184" y="10668"/>
                </a:lnTo>
                <a:lnTo>
                  <a:pt x="3758184" y="4572000"/>
                </a:lnTo>
                <a:lnTo>
                  <a:pt x="3753611" y="4572000"/>
                </a:lnTo>
                <a:lnTo>
                  <a:pt x="3749040" y="4576572"/>
                </a:lnTo>
                <a:close/>
              </a:path>
              <a:path w="3758565" h="4582795">
                <a:moveTo>
                  <a:pt x="3758184" y="10668"/>
                </a:moveTo>
                <a:lnTo>
                  <a:pt x="3753611" y="10668"/>
                </a:lnTo>
                <a:lnTo>
                  <a:pt x="3749040" y="4572"/>
                </a:lnTo>
                <a:lnTo>
                  <a:pt x="3758184" y="4572"/>
                </a:lnTo>
                <a:lnTo>
                  <a:pt x="3758184" y="10668"/>
                </a:lnTo>
                <a:close/>
              </a:path>
              <a:path w="3758565" h="4582795">
                <a:moveTo>
                  <a:pt x="9144" y="4576572"/>
                </a:moveTo>
                <a:lnTo>
                  <a:pt x="4572" y="4572000"/>
                </a:lnTo>
                <a:lnTo>
                  <a:pt x="9144" y="4572000"/>
                </a:lnTo>
                <a:lnTo>
                  <a:pt x="9144" y="4576572"/>
                </a:lnTo>
                <a:close/>
              </a:path>
              <a:path w="3758565" h="4582795">
                <a:moveTo>
                  <a:pt x="3749040" y="4576572"/>
                </a:moveTo>
                <a:lnTo>
                  <a:pt x="9144" y="4576572"/>
                </a:lnTo>
                <a:lnTo>
                  <a:pt x="9144" y="4572000"/>
                </a:lnTo>
                <a:lnTo>
                  <a:pt x="3749040" y="4572000"/>
                </a:lnTo>
                <a:lnTo>
                  <a:pt x="3749040" y="4576572"/>
                </a:lnTo>
                <a:close/>
              </a:path>
              <a:path w="3758565" h="4582795">
                <a:moveTo>
                  <a:pt x="3758184" y="4576572"/>
                </a:moveTo>
                <a:lnTo>
                  <a:pt x="3749040" y="4576572"/>
                </a:lnTo>
                <a:lnTo>
                  <a:pt x="3753611" y="4572000"/>
                </a:lnTo>
                <a:lnTo>
                  <a:pt x="3758184" y="4572000"/>
                </a:lnTo>
                <a:lnTo>
                  <a:pt x="3758184" y="45765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70709" y="1828239"/>
            <a:ext cx="3340735" cy="23818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&lt;body&gt;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315"/>
              </a:spcBef>
            </a:pPr>
            <a:r>
              <a:rPr sz="2400" spc="25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250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33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3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!</a:t>
            </a:r>
            <a:r>
              <a:rPr sz="2400" spc="25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400" spc="53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24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1169035">
              <a:lnSpc>
                <a:spcPts val="2590"/>
              </a:lnSpc>
              <a:spcBef>
                <a:spcPts val="640"/>
              </a:spcBef>
            </a:pPr>
            <a:r>
              <a:rPr sz="2400" spc="25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a 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400" spc="53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24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00" spc="60" dirty="0">
                <a:latin typeface="Times New Roman" panose="02020603050405020304"/>
                <a:cs typeface="Times New Roman" panose="02020603050405020304"/>
              </a:rPr>
              <a:t>&lt;/body&gt;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00" spc="90" dirty="0">
                <a:latin typeface="Times New Roman" panose="02020603050405020304"/>
                <a:cs typeface="Times New Roman" panose="02020603050405020304"/>
              </a:rPr>
              <a:t>&lt;/html&gt;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48970" y="719455"/>
            <a:ext cx="8857615" cy="6534150"/>
          </a:xfrm>
        </p:spPr>
        <p:txBody>
          <a:bodyPr>
            <a:noAutofit/>
          </a:bodyPr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  <a:highlight>
                  <a:srgbClr val="FFFF00"/>
                </a:highlight>
              </a:rPr>
              <a:t>border-style property </a:t>
            </a:r>
            <a:r>
              <a:rPr lang="en-US"/>
              <a:t>specifies what kind of border to display.</a:t>
            </a:r>
            <a:endParaRPr lang="en-US"/>
          </a:p>
          <a:p>
            <a:r>
              <a:rPr lang="en-US"/>
              <a:t>The following values are allowed: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dotted</a:t>
            </a:r>
            <a:r>
              <a:rPr lang="en-US"/>
              <a:t> - Defines a dotted border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dashed</a:t>
            </a:r>
            <a:r>
              <a:rPr lang="en-US"/>
              <a:t> - Defines a dashed border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solid</a:t>
            </a:r>
            <a:r>
              <a:rPr lang="en-US"/>
              <a:t> - Defines a solid border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double</a:t>
            </a:r>
            <a:r>
              <a:rPr lang="en-US"/>
              <a:t> - Defines a double border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groove</a:t>
            </a:r>
            <a:r>
              <a:rPr lang="en-US"/>
              <a:t> - Defines a 3D grooved border. The effect depends on the border-color</a:t>
            </a:r>
            <a:r>
              <a:rPr lang="en-IN" altLang="en-US"/>
              <a:t> </a:t>
            </a:r>
            <a:r>
              <a:rPr lang="en-US"/>
              <a:t>value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ridge</a:t>
            </a:r>
            <a:r>
              <a:rPr lang="en-US"/>
              <a:t> - Defines a 3D ridged border. The effect depends on the border-color</a:t>
            </a:r>
            <a:r>
              <a:rPr lang="en-IN" altLang="en-US"/>
              <a:t> </a:t>
            </a:r>
            <a:r>
              <a:rPr lang="en-US"/>
              <a:t>value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inset</a:t>
            </a:r>
            <a:r>
              <a:rPr lang="en-US"/>
              <a:t> - Defines a 3D inset border. The effect depends on the border-color value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outset </a:t>
            </a:r>
            <a:r>
              <a:rPr lang="en-US"/>
              <a:t>- Defines a 3D outset border. The effect depends on the border-color</a:t>
            </a:r>
            <a:r>
              <a:rPr lang="en-IN" altLang="en-US"/>
              <a:t> </a:t>
            </a:r>
            <a:r>
              <a:rPr lang="en-US"/>
              <a:t>value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none</a:t>
            </a:r>
            <a:r>
              <a:rPr lang="en-US"/>
              <a:t> - Defines no border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hidden</a:t>
            </a:r>
            <a:r>
              <a:rPr lang="en-US"/>
              <a:t> - Defines a hidden border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1980" y="655955"/>
            <a:ext cx="4387215" cy="6477000"/>
          </a:xfrm>
          <a:ln>
            <a:solidFill>
              <a:srgbClr val="C00000"/>
            </a:solidFill>
          </a:ln>
        </p:spPr>
        <p:txBody>
          <a:bodyPr>
            <a:noAutofit/>
          </a:bodyPr>
          <a:p>
            <a:r>
              <a:rPr lang="en-US" altLang="en-US" sz="1800"/>
              <a:t>&lt;!DOCTYPE html&gt;</a:t>
            </a:r>
            <a:endParaRPr lang="en-US" altLang="en-US" sz="1800"/>
          </a:p>
          <a:p>
            <a:r>
              <a:rPr lang="en-US" altLang="en-US" sz="1800"/>
              <a:t>&lt;html&gt;</a:t>
            </a:r>
            <a:endParaRPr lang="en-US" altLang="en-US" sz="1800"/>
          </a:p>
          <a:p>
            <a:r>
              <a:rPr lang="en-US" altLang="en-US" sz="1800"/>
              <a:t>&lt;head&gt;</a:t>
            </a:r>
            <a:endParaRPr lang="en-US" altLang="en-US" sz="1800"/>
          </a:p>
          <a:p>
            <a:r>
              <a:rPr lang="en-US" altLang="en-US" sz="1800"/>
              <a:t>    &lt;title&gt;CSS Border Styles&lt;/title&gt;</a:t>
            </a:r>
            <a:endParaRPr lang="en-US" altLang="en-US" sz="1800"/>
          </a:p>
          <a:p>
            <a:r>
              <a:rPr lang="en-US" altLang="en-US" sz="1800"/>
              <a:t>    &lt;style&gt;</a:t>
            </a:r>
            <a:endParaRPr lang="en-US" altLang="en-US" sz="1800"/>
          </a:p>
          <a:p>
            <a:r>
              <a:rPr lang="en-US" altLang="en-US" sz="1800"/>
              <a:t>        div {</a:t>
            </a:r>
            <a:endParaRPr lang="en-US" altLang="en-US" sz="1800"/>
          </a:p>
          <a:p>
            <a:r>
              <a:rPr lang="en-US" altLang="en-US" sz="1800"/>
              <a:t>            width: 250px;</a:t>
            </a:r>
            <a:endParaRPr lang="en-US" altLang="en-US" sz="1800"/>
          </a:p>
          <a:p>
            <a:r>
              <a:rPr lang="en-US" altLang="en-US" sz="1800"/>
              <a:t>            padding: 10px;</a:t>
            </a:r>
            <a:endParaRPr lang="en-US" altLang="en-US" sz="1800"/>
          </a:p>
          <a:p>
            <a:r>
              <a:rPr lang="en-US" altLang="en-US" sz="1800"/>
              <a:t>            margin: 10px;</a:t>
            </a:r>
            <a:endParaRPr lang="en-US" altLang="en-US" sz="1800"/>
          </a:p>
          <a:p>
            <a:r>
              <a:rPr lang="en-US" altLang="en-US" sz="1800"/>
              <a:t>            border-width: 5px;</a:t>
            </a:r>
            <a:endParaRPr lang="en-US" altLang="en-US" sz="1800"/>
          </a:p>
          <a:p>
            <a:r>
              <a:rPr lang="en-US" altLang="en-US" sz="1800"/>
              <a:t>            border-color: black;</a:t>
            </a:r>
            <a:endParaRPr lang="en-US" altLang="en-US" sz="1800"/>
          </a:p>
          <a:p>
            <a:r>
              <a:rPr lang="en-US" altLang="en-US" sz="1800"/>
              <a:t>        }</a:t>
            </a:r>
            <a:endParaRPr lang="en-US" altLang="en-US" sz="1800"/>
          </a:p>
          <a:p>
            <a:r>
              <a:rPr lang="en-US" altLang="en-US" sz="1800"/>
              <a:t>        .none   { border-style: none; }</a:t>
            </a:r>
            <a:endParaRPr lang="en-US" altLang="en-US" sz="1800"/>
          </a:p>
          <a:p>
            <a:r>
              <a:rPr lang="en-US" altLang="en-US" sz="1800"/>
              <a:t>        .hidden { border-style: hidden; }</a:t>
            </a:r>
            <a:endParaRPr lang="en-US" altLang="en-US" sz="1800"/>
          </a:p>
          <a:p>
            <a:r>
              <a:rPr lang="en-US" altLang="en-US" sz="1800"/>
              <a:t>        .dotted { border-style: dotted; }</a:t>
            </a:r>
            <a:endParaRPr lang="en-US" altLang="en-US" sz="1800"/>
          </a:p>
          <a:p>
            <a:r>
              <a:rPr lang="en-US" altLang="en-US" sz="1800"/>
              <a:t>        .dashed { border-style: dashed; }</a:t>
            </a:r>
            <a:endParaRPr lang="en-US" altLang="en-US" sz="1800"/>
          </a:p>
          <a:p>
            <a:r>
              <a:rPr lang="en-US" altLang="en-US" sz="1800"/>
              <a:t>        .solid  { border-style: solid; }</a:t>
            </a:r>
            <a:endParaRPr lang="en-US" altLang="en-US" sz="1800"/>
          </a:p>
          <a:p>
            <a:r>
              <a:rPr lang="en-US" altLang="en-US" sz="1800"/>
              <a:t>        .double { border-style: double; }</a:t>
            </a:r>
            <a:endParaRPr lang="en-US" altLang="en-US" sz="1800"/>
          </a:p>
          <a:p>
            <a:r>
              <a:rPr lang="en-US" altLang="en-US" sz="1800"/>
              <a:t>        .groove { border-style: groove; }</a:t>
            </a:r>
            <a:endParaRPr lang="en-US" altLang="en-US" sz="1800"/>
          </a:p>
          <a:p>
            <a:r>
              <a:rPr lang="en-US" altLang="en-US" sz="1800"/>
              <a:t>        .ridge  { border-style: ridge; }</a:t>
            </a:r>
            <a:endParaRPr lang="en-US" altLang="en-US" sz="1800"/>
          </a:p>
          <a:p>
            <a:r>
              <a:rPr lang="en-US" altLang="en-US" sz="1800"/>
              <a:t>        .inset  { border-style: inset; }</a:t>
            </a:r>
            <a:endParaRPr lang="en-US" altLang="en-US" sz="1800"/>
          </a:p>
          <a:p>
            <a:r>
              <a:rPr lang="en-US" altLang="en-US" sz="1800"/>
              <a:t>        .outset { border-style: outset; }</a:t>
            </a:r>
            <a:endParaRPr lang="en-US" altLang="en-US" sz="1800"/>
          </a:p>
          <a:p>
            <a:r>
              <a:rPr lang="en-US" altLang="en-US" sz="1800"/>
              <a:t>    &lt;/style&gt;&lt;/head&gt;&lt;body&gt;</a:t>
            </a:r>
            <a:endParaRPr lang="en-US" altLang="en-US" sz="1800"/>
          </a:p>
          <a:p>
            <a:endParaRPr lang="en-US" altLang="en-US" sz="1800"/>
          </a:p>
          <a:p>
            <a:endParaRPr lang="en-US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3"/>
          </p:nvPr>
        </p:nvSpPr>
        <p:spPr>
          <a:xfrm>
            <a:off x="5015865" y="655955"/>
            <a:ext cx="4408805" cy="6129655"/>
          </a:xfrm>
          <a:ln>
            <a:solidFill>
              <a:srgbClr val="C00000"/>
            </a:solidFill>
          </a:ln>
        </p:spPr>
        <p:txBody>
          <a:bodyPr>
            <a:noAutofit/>
          </a:bodyPr>
          <a:p>
            <a:endParaRPr lang="en-US" altLang="en-US" sz="1800"/>
          </a:p>
          <a:p>
            <a:r>
              <a:rPr lang="en-US" altLang="en-US" sz="1800">
                <a:sym typeface="+mn-ea"/>
              </a:rPr>
              <a:t>&lt;h2&gt;CSS Border Style Property&lt;/h2&gt;</a:t>
            </a:r>
            <a:endParaRPr lang="en-US" altLang="en-US" sz="1800"/>
          </a:p>
          <a:p>
            <a:endParaRPr lang="en-US" altLang="en-US" sz="1800"/>
          </a:p>
          <a:p>
            <a:r>
              <a:rPr lang="en-US" altLang="en-US" sz="1800">
                <a:sym typeface="+mn-ea"/>
              </a:rPr>
              <a:t>&lt;div class="none"&gt;border-style: none&lt;/div&gt;</a:t>
            </a:r>
            <a:endParaRPr lang="en-US" altLang="en-US" sz="1800"/>
          </a:p>
          <a:p>
            <a:r>
              <a:rPr lang="en-US" altLang="en-US" sz="1800">
                <a:sym typeface="+mn-ea"/>
              </a:rPr>
              <a:t>&lt;div class="hidden"&gt;border-style: hidden&lt;/div&gt;</a:t>
            </a:r>
            <a:endParaRPr lang="en-US" altLang="en-US" sz="1800"/>
          </a:p>
          <a:p>
            <a:r>
              <a:rPr lang="en-US" altLang="en-US" sz="1800">
                <a:sym typeface="+mn-ea"/>
              </a:rPr>
              <a:t>&lt;div class="dotted"&gt;border-style: dotted&lt;/div&gt;</a:t>
            </a:r>
            <a:endParaRPr lang="en-US" altLang="en-US" sz="1800"/>
          </a:p>
          <a:p>
            <a:r>
              <a:rPr lang="en-US" altLang="en-US" sz="1800">
                <a:sym typeface="+mn-ea"/>
              </a:rPr>
              <a:t>&lt;div class="dashed"&gt;border-style: dashed&lt;/div&gt;</a:t>
            </a:r>
            <a:endParaRPr lang="en-US" altLang="en-US" sz="1800"/>
          </a:p>
          <a:p>
            <a:r>
              <a:rPr lang="en-US" altLang="en-US" sz="1800">
                <a:sym typeface="+mn-ea"/>
              </a:rPr>
              <a:t>&lt;div class="solid"&gt;border-style: solid&lt;/div&gt;</a:t>
            </a:r>
            <a:endParaRPr lang="en-US" altLang="en-US" sz="1800"/>
          </a:p>
          <a:p>
            <a:r>
              <a:rPr lang="en-US" altLang="en-US" sz="1800">
                <a:sym typeface="+mn-ea"/>
              </a:rPr>
              <a:t>&lt;div class="double"&gt;border-style: double&lt;/div&gt;</a:t>
            </a:r>
            <a:endParaRPr lang="en-US" altLang="en-US" sz="1800"/>
          </a:p>
          <a:p>
            <a:r>
              <a:rPr lang="en-US" altLang="en-US" sz="1800">
                <a:sym typeface="+mn-ea"/>
              </a:rPr>
              <a:t>&lt;div class="groove"&gt;border-style: groove&lt;/div&gt;</a:t>
            </a:r>
            <a:endParaRPr lang="en-US" altLang="en-US" sz="1800"/>
          </a:p>
          <a:p>
            <a:r>
              <a:rPr lang="en-US" altLang="en-US" sz="1800">
                <a:sym typeface="+mn-ea"/>
              </a:rPr>
              <a:t>&lt;div class="ridge"&gt;border-style: ridge&lt;/div&gt;</a:t>
            </a:r>
            <a:endParaRPr lang="en-US" altLang="en-US" sz="1800"/>
          </a:p>
          <a:p>
            <a:r>
              <a:rPr lang="en-US" altLang="en-US" sz="1800">
                <a:sym typeface="+mn-ea"/>
              </a:rPr>
              <a:t>&lt;div class="inset"&gt;border-style: inset&lt;/div&gt;</a:t>
            </a:r>
            <a:endParaRPr lang="en-US" altLang="en-US" sz="1800"/>
          </a:p>
          <a:p>
            <a:r>
              <a:rPr lang="en-US" altLang="en-US" sz="1800">
                <a:sym typeface="+mn-ea"/>
              </a:rPr>
              <a:t>&lt;div class="outset"&gt;border-style: outset&lt;/div&gt;</a:t>
            </a:r>
            <a:endParaRPr lang="en-US" altLang="en-US" sz="1800"/>
          </a:p>
          <a:p>
            <a:endParaRPr lang="en-US" altLang="en-US" sz="1800"/>
          </a:p>
          <a:p>
            <a:r>
              <a:rPr lang="en-US" altLang="en-US" sz="1800">
                <a:sym typeface="+mn-ea"/>
              </a:rPr>
              <a:t>&lt;/body&gt;</a:t>
            </a:r>
            <a:endParaRPr lang="en-US" altLang="en-US" sz="1800"/>
          </a:p>
          <a:p>
            <a:r>
              <a:rPr lang="en-US" altLang="en-US" sz="1800">
                <a:sym typeface="+mn-ea"/>
              </a:rPr>
              <a:t>&lt;/html&gt;</a:t>
            </a:r>
            <a:endParaRPr lang="en-US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810" y="634365"/>
            <a:ext cx="8273415" cy="650240"/>
          </a:xfrm>
        </p:spPr>
        <p:txBody>
          <a:bodyPr>
            <a:noAutofit/>
          </a:bodyPr>
          <a:p>
            <a:r>
              <a:rPr lang="en-US"/>
              <a:t>Border Style Property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6115" y="1407160"/>
            <a:ext cx="8630285" cy="58496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810" y="646430"/>
            <a:ext cx="8273415" cy="561340"/>
          </a:xfrm>
        </p:spPr>
        <p:txBody>
          <a:bodyPr>
            <a:noAutofit/>
          </a:bodyPr>
          <a:p>
            <a:r>
              <a:rPr lang="en-US"/>
              <a:t>Border Color Property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91515" y="1428115"/>
            <a:ext cx="8719185" cy="1457325"/>
          </a:xfrm>
        </p:spPr>
        <p:txBody>
          <a:bodyPr wrap="square">
            <a:noAutofit/>
          </a:bodyPr>
          <a:p>
            <a:r>
              <a:rPr lang="en-US"/>
              <a:t>The border-color property sets the color of an element's four borders. This property can have from one to four values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3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5785" y="2283460"/>
            <a:ext cx="8792210" cy="48761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511" y="860545"/>
            <a:ext cx="8273377" cy="615315"/>
          </a:xfrm>
        </p:spPr>
        <p:txBody>
          <a:bodyPr/>
          <a:p>
            <a:r>
              <a:rPr lang="en-IN" altLang="en-US"/>
              <a:t>Margin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35685" y="1778000"/>
            <a:ext cx="7952740" cy="5020945"/>
          </a:xfrm>
        </p:spPr>
        <p:txBody>
          <a:bodyPr wrap="square">
            <a:noAutofit/>
          </a:bodyPr>
          <a:p>
            <a:pPr marL="342900" marR="571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87020" algn="l"/>
              </a:tabLst>
            </a:pPr>
            <a:r>
              <a:rPr spc="-135" dirty="0">
                <a:solidFill>
                  <a:srgbClr val="0000FF"/>
                </a:solidFill>
                <a:sym typeface="+mn-ea"/>
              </a:rPr>
              <a:t>The</a:t>
            </a:r>
            <a:r>
              <a:rPr spc="350" dirty="0">
                <a:solidFill>
                  <a:srgbClr val="0000FF"/>
                </a:solidFill>
                <a:sym typeface="+mn-ea"/>
              </a:rPr>
              <a:t> </a:t>
            </a:r>
            <a:r>
              <a:rPr spc="-135" dirty="0">
                <a:solidFill>
                  <a:srgbClr val="0000FF"/>
                </a:solidFill>
                <a:sym typeface="+mn-ea"/>
              </a:rPr>
              <a:t>margin</a:t>
            </a:r>
            <a:r>
              <a:rPr spc="370" dirty="0">
                <a:solidFill>
                  <a:srgbClr val="0000FF"/>
                </a:solidFill>
                <a:sym typeface="+mn-ea"/>
              </a:rPr>
              <a:t> </a:t>
            </a:r>
            <a:r>
              <a:rPr spc="-125" dirty="0">
                <a:solidFill>
                  <a:srgbClr val="0000FF"/>
                </a:solidFill>
                <a:sym typeface="+mn-ea"/>
              </a:rPr>
              <a:t>clears</a:t>
            </a:r>
            <a:r>
              <a:rPr spc="355" dirty="0">
                <a:solidFill>
                  <a:srgbClr val="0000FF"/>
                </a:solidFill>
                <a:sym typeface="+mn-ea"/>
              </a:rPr>
              <a:t> </a:t>
            </a:r>
            <a:r>
              <a:rPr spc="-160" dirty="0">
                <a:solidFill>
                  <a:srgbClr val="0000FF"/>
                </a:solidFill>
                <a:sym typeface="+mn-ea"/>
              </a:rPr>
              <a:t>an</a:t>
            </a:r>
            <a:r>
              <a:rPr spc="340" dirty="0">
                <a:solidFill>
                  <a:srgbClr val="0000FF"/>
                </a:solidFill>
                <a:sym typeface="+mn-ea"/>
              </a:rPr>
              <a:t> </a:t>
            </a:r>
            <a:r>
              <a:rPr spc="-130" dirty="0">
                <a:solidFill>
                  <a:srgbClr val="0000FF"/>
                </a:solidFill>
                <a:sym typeface="+mn-ea"/>
              </a:rPr>
              <a:t>area</a:t>
            </a:r>
            <a:r>
              <a:rPr spc="350" dirty="0">
                <a:solidFill>
                  <a:srgbClr val="0000FF"/>
                </a:solidFill>
                <a:sym typeface="+mn-ea"/>
              </a:rPr>
              <a:t> </a:t>
            </a:r>
            <a:r>
              <a:rPr spc="-120" dirty="0">
                <a:solidFill>
                  <a:srgbClr val="0000FF"/>
                </a:solidFill>
                <a:sym typeface="+mn-ea"/>
              </a:rPr>
              <a:t>around</a:t>
            </a:r>
            <a:r>
              <a:rPr spc="340" dirty="0">
                <a:solidFill>
                  <a:srgbClr val="0000FF"/>
                </a:solidFill>
                <a:sym typeface="+mn-ea"/>
              </a:rPr>
              <a:t> </a:t>
            </a:r>
            <a:r>
              <a:rPr spc="-170" dirty="0">
                <a:solidFill>
                  <a:srgbClr val="0000FF"/>
                </a:solidFill>
                <a:sym typeface="+mn-ea"/>
              </a:rPr>
              <a:t>an</a:t>
            </a:r>
            <a:r>
              <a:rPr spc="340" dirty="0">
                <a:solidFill>
                  <a:srgbClr val="0000FF"/>
                </a:solidFill>
                <a:sym typeface="+mn-ea"/>
              </a:rPr>
              <a:t> </a:t>
            </a:r>
            <a:r>
              <a:rPr spc="-95" dirty="0">
                <a:solidFill>
                  <a:srgbClr val="0000FF"/>
                </a:solidFill>
                <a:sym typeface="+mn-ea"/>
              </a:rPr>
              <a:t>element</a:t>
            </a:r>
            <a:r>
              <a:rPr spc="330" dirty="0">
                <a:solidFill>
                  <a:srgbClr val="0000FF"/>
                </a:solidFill>
                <a:sym typeface="+mn-ea"/>
              </a:rPr>
              <a:t> </a:t>
            </a:r>
            <a:r>
              <a:rPr spc="-105" dirty="0">
                <a:solidFill>
                  <a:srgbClr val="0000FF"/>
                </a:solidFill>
                <a:sym typeface="+mn-ea"/>
              </a:rPr>
              <a:t>(outside</a:t>
            </a:r>
            <a:r>
              <a:rPr spc="350" dirty="0">
                <a:solidFill>
                  <a:srgbClr val="0000FF"/>
                </a:solidFill>
                <a:sym typeface="+mn-ea"/>
              </a:rPr>
              <a:t> </a:t>
            </a:r>
            <a:r>
              <a:rPr spc="-85" dirty="0">
                <a:solidFill>
                  <a:srgbClr val="0000FF"/>
                </a:solidFill>
                <a:sym typeface="+mn-ea"/>
              </a:rPr>
              <a:t>the</a:t>
            </a:r>
            <a:r>
              <a:rPr spc="-60" dirty="0">
                <a:solidFill>
                  <a:srgbClr val="0000FF"/>
                </a:solidFill>
                <a:sym typeface="+mn-ea"/>
              </a:rPr>
              <a:t> 	</a:t>
            </a:r>
            <a:r>
              <a:rPr spc="-50" dirty="0">
                <a:solidFill>
                  <a:srgbClr val="0000FF"/>
                </a:solidFill>
                <a:sym typeface="+mn-ea"/>
              </a:rPr>
              <a:t>border).</a:t>
            </a:r>
            <a:r>
              <a:rPr spc="-190" dirty="0">
                <a:solidFill>
                  <a:srgbClr val="0000FF"/>
                </a:solidFill>
                <a:sym typeface="+mn-ea"/>
              </a:rPr>
              <a:t> </a:t>
            </a:r>
            <a:r>
              <a:rPr spc="-140" dirty="0">
                <a:solidFill>
                  <a:srgbClr val="0000FF"/>
                </a:solidFill>
                <a:sym typeface="+mn-ea"/>
              </a:rPr>
              <a:t>The</a:t>
            </a:r>
            <a:r>
              <a:rPr spc="-70" dirty="0">
                <a:solidFill>
                  <a:srgbClr val="0000FF"/>
                </a:solidFill>
                <a:sym typeface="+mn-ea"/>
              </a:rPr>
              <a:t> </a:t>
            </a:r>
            <a:r>
              <a:rPr spc="-135" dirty="0">
                <a:solidFill>
                  <a:srgbClr val="0000FF"/>
                </a:solidFill>
                <a:sym typeface="+mn-ea"/>
              </a:rPr>
              <a:t>margin</a:t>
            </a:r>
            <a:r>
              <a:rPr spc="-50" dirty="0">
                <a:solidFill>
                  <a:srgbClr val="0000FF"/>
                </a:solidFill>
                <a:sym typeface="+mn-ea"/>
              </a:rPr>
              <a:t> </a:t>
            </a:r>
            <a:r>
              <a:rPr spc="-145" dirty="0">
                <a:solidFill>
                  <a:srgbClr val="0000FF"/>
                </a:solidFill>
                <a:sym typeface="+mn-ea"/>
              </a:rPr>
              <a:t>does</a:t>
            </a:r>
            <a:r>
              <a:rPr spc="-60" dirty="0">
                <a:solidFill>
                  <a:srgbClr val="0000FF"/>
                </a:solidFill>
                <a:sym typeface="+mn-ea"/>
              </a:rPr>
              <a:t> </a:t>
            </a:r>
            <a:r>
              <a:rPr spc="-75" dirty="0">
                <a:solidFill>
                  <a:srgbClr val="0000FF"/>
                </a:solidFill>
                <a:sym typeface="+mn-ea"/>
              </a:rPr>
              <a:t>not</a:t>
            </a:r>
            <a:r>
              <a:rPr spc="-60" dirty="0">
                <a:solidFill>
                  <a:srgbClr val="0000FF"/>
                </a:solidFill>
                <a:sym typeface="+mn-ea"/>
              </a:rPr>
              <a:t> </a:t>
            </a:r>
            <a:r>
              <a:rPr spc="-215" dirty="0">
                <a:solidFill>
                  <a:srgbClr val="0000FF"/>
                </a:solidFill>
                <a:sym typeface="+mn-ea"/>
              </a:rPr>
              <a:t>have</a:t>
            </a:r>
            <a:r>
              <a:rPr spc="-70" dirty="0">
                <a:solidFill>
                  <a:srgbClr val="0000FF"/>
                </a:solidFill>
                <a:sym typeface="+mn-ea"/>
              </a:rPr>
              <a:t> </a:t>
            </a:r>
            <a:r>
              <a:rPr spc="-210" dirty="0">
                <a:solidFill>
                  <a:srgbClr val="0000FF"/>
                </a:solidFill>
                <a:sym typeface="+mn-ea"/>
              </a:rPr>
              <a:t>a</a:t>
            </a:r>
            <a:r>
              <a:rPr spc="-65" dirty="0">
                <a:solidFill>
                  <a:srgbClr val="0000FF"/>
                </a:solidFill>
                <a:sym typeface="+mn-ea"/>
              </a:rPr>
              <a:t> </a:t>
            </a:r>
            <a:r>
              <a:rPr spc="-130" dirty="0">
                <a:solidFill>
                  <a:srgbClr val="0000FF"/>
                </a:solidFill>
                <a:sym typeface="+mn-ea"/>
              </a:rPr>
              <a:t>background</a:t>
            </a:r>
            <a:r>
              <a:rPr spc="-75" dirty="0">
                <a:solidFill>
                  <a:srgbClr val="0000FF"/>
                </a:solidFill>
                <a:sym typeface="+mn-ea"/>
              </a:rPr>
              <a:t> </a:t>
            </a:r>
            <a:r>
              <a:rPr spc="-105" dirty="0">
                <a:solidFill>
                  <a:srgbClr val="0000FF"/>
                </a:solidFill>
                <a:sym typeface="+mn-ea"/>
              </a:rPr>
              <a:t>color,</a:t>
            </a:r>
            <a:r>
              <a:rPr spc="-165" dirty="0">
                <a:solidFill>
                  <a:srgbClr val="0000FF"/>
                </a:solidFill>
                <a:sym typeface="+mn-ea"/>
              </a:rPr>
              <a:t> </a:t>
            </a:r>
            <a:r>
              <a:rPr spc="-155" dirty="0">
                <a:solidFill>
                  <a:srgbClr val="0000FF"/>
                </a:solidFill>
                <a:sym typeface="+mn-ea"/>
              </a:rPr>
              <a:t>and</a:t>
            </a:r>
            <a:r>
              <a:rPr spc="-75" dirty="0">
                <a:solidFill>
                  <a:srgbClr val="0000FF"/>
                </a:solidFill>
                <a:sym typeface="+mn-ea"/>
              </a:rPr>
              <a:t> </a:t>
            </a:r>
            <a:r>
              <a:rPr spc="-170" dirty="0">
                <a:solidFill>
                  <a:srgbClr val="0000FF"/>
                </a:solidFill>
                <a:sym typeface="+mn-ea"/>
              </a:rPr>
              <a:t>is</a:t>
            </a:r>
            <a:r>
              <a:rPr spc="-130" dirty="0">
                <a:solidFill>
                  <a:srgbClr val="0000FF"/>
                </a:solidFill>
                <a:sym typeface="+mn-ea"/>
              </a:rPr>
              <a:t> 	</a:t>
            </a:r>
            <a:r>
              <a:rPr spc="-125" dirty="0">
                <a:solidFill>
                  <a:srgbClr val="996633"/>
                </a:solidFill>
                <a:sym typeface="+mn-ea"/>
              </a:rPr>
              <a:t>completely</a:t>
            </a:r>
            <a:r>
              <a:rPr spc="-70" dirty="0">
                <a:solidFill>
                  <a:srgbClr val="996633"/>
                </a:solidFill>
                <a:sym typeface="+mn-ea"/>
              </a:rPr>
              <a:t> </a:t>
            </a:r>
            <a:r>
              <a:rPr spc="-80" dirty="0">
                <a:solidFill>
                  <a:srgbClr val="996633"/>
                </a:solidFill>
                <a:sym typeface="+mn-ea"/>
              </a:rPr>
              <a:t>transparent</a:t>
            </a:r>
            <a:r>
              <a:rPr spc="-80" dirty="0">
                <a:solidFill>
                  <a:srgbClr val="0000FF"/>
                </a:solidFill>
                <a:sym typeface="+mn-ea"/>
              </a:rPr>
              <a:t>.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342900" marR="508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020" algn="l"/>
              </a:tabLst>
            </a:pPr>
            <a:r>
              <a:rPr spc="-135" dirty="0">
                <a:sym typeface="+mn-ea"/>
              </a:rPr>
              <a:t>The</a:t>
            </a:r>
            <a:r>
              <a:rPr spc="610" dirty="0">
                <a:sym typeface="+mn-ea"/>
              </a:rPr>
              <a:t> </a:t>
            </a:r>
            <a:r>
              <a:rPr spc="-50" dirty="0">
                <a:sym typeface="+mn-ea"/>
              </a:rPr>
              <a:t>top,</a:t>
            </a:r>
            <a:r>
              <a:rPr spc="515" dirty="0">
                <a:sym typeface="+mn-ea"/>
              </a:rPr>
              <a:t> </a:t>
            </a:r>
            <a:r>
              <a:rPr spc="-55" dirty="0">
                <a:sym typeface="+mn-ea"/>
              </a:rPr>
              <a:t>right,</a:t>
            </a:r>
            <a:r>
              <a:rPr spc="490" dirty="0">
                <a:sym typeface="+mn-ea"/>
              </a:rPr>
              <a:t> </a:t>
            </a:r>
            <a:r>
              <a:rPr spc="-55" dirty="0">
                <a:sym typeface="+mn-ea"/>
              </a:rPr>
              <a:t>bottom,</a:t>
            </a:r>
            <a:r>
              <a:rPr spc="490" dirty="0">
                <a:sym typeface="+mn-ea"/>
              </a:rPr>
              <a:t> </a:t>
            </a:r>
            <a:r>
              <a:rPr spc="-155" dirty="0">
                <a:sym typeface="+mn-ea"/>
              </a:rPr>
              <a:t>and</a:t>
            </a:r>
            <a:r>
              <a:rPr spc="605" dirty="0">
                <a:sym typeface="+mn-ea"/>
              </a:rPr>
              <a:t> </a:t>
            </a:r>
            <a:r>
              <a:rPr spc="-95" dirty="0">
                <a:sym typeface="+mn-ea"/>
              </a:rPr>
              <a:t>left</a:t>
            </a:r>
            <a:r>
              <a:rPr spc="590" dirty="0">
                <a:sym typeface="+mn-ea"/>
              </a:rPr>
              <a:t> </a:t>
            </a:r>
            <a:r>
              <a:rPr spc="-135" dirty="0">
                <a:sym typeface="+mn-ea"/>
              </a:rPr>
              <a:t>margin</a:t>
            </a:r>
            <a:r>
              <a:rPr spc="605" dirty="0">
                <a:sym typeface="+mn-ea"/>
              </a:rPr>
              <a:t> </a:t>
            </a:r>
            <a:r>
              <a:rPr spc="-160" dirty="0">
                <a:sym typeface="+mn-ea"/>
              </a:rPr>
              <a:t>can</a:t>
            </a:r>
            <a:r>
              <a:rPr spc="630" dirty="0">
                <a:sym typeface="+mn-ea"/>
              </a:rPr>
              <a:t> </a:t>
            </a:r>
            <a:r>
              <a:rPr spc="-140" dirty="0">
                <a:sym typeface="+mn-ea"/>
              </a:rPr>
              <a:t>be</a:t>
            </a:r>
            <a:r>
              <a:rPr spc="610" dirty="0">
                <a:sym typeface="+mn-ea"/>
              </a:rPr>
              <a:t> </a:t>
            </a:r>
            <a:r>
              <a:rPr spc="-155" dirty="0">
                <a:sym typeface="+mn-ea"/>
              </a:rPr>
              <a:t>changed</a:t>
            </a:r>
            <a:r>
              <a:rPr spc="-60" dirty="0">
                <a:sym typeface="+mn-ea"/>
              </a:rPr>
              <a:t> 	</a:t>
            </a:r>
            <a:r>
              <a:rPr spc="-120" dirty="0">
                <a:sym typeface="+mn-ea"/>
              </a:rPr>
              <a:t>independently</a:t>
            </a:r>
            <a:r>
              <a:rPr spc="-20" dirty="0">
                <a:sym typeface="+mn-ea"/>
              </a:rPr>
              <a:t> </a:t>
            </a:r>
            <a:r>
              <a:rPr spc="-160" dirty="0">
                <a:sym typeface="+mn-ea"/>
              </a:rPr>
              <a:t>using</a:t>
            </a:r>
            <a:r>
              <a:rPr spc="5" dirty="0">
                <a:sym typeface="+mn-ea"/>
              </a:rPr>
              <a:t> </a:t>
            </a:r>
            <a:r>
              <a:rPr spc="-120" dirty="0">
                <a:sym typeface="+mn-ea"/>
              </a:rPr>
              <a:t>separate</a:t>
            </a:r>
            <a:r>
              <a:rPr spc="-15" dirty="0">
                <a:sym typeface="+mn-ea"/>
              </a:rPr>
              <a:t> </a:t>
            </a:r>
            <a:r>
              <a:rPr spc="-70" dirty="0">
                <a:sym typeface="+mn-ea"/>
              </a:rPr>
              <a:t>properties.</a:t>
            </a:r>
            <a:r>
              <a:rPr spc="-110" dirty="0">
                <a:sym typeface="+mn-ea"/>
              </a:rPr>
              <a:t> </a:t>
            </a:r>
            <a:r>
              <a:rPr spc="-340" dirty="0">
                <a:sym typeface="+mn-ea"/>
              </a:rPr>
              <a:t>A</a:t>
            </a:r>
            <a:r>
              <a:rPr spc="-10" dirty="0">
                <a:sym typeface="+mn-ea"/>
              </a:rPr>
              <a:t> </a:t>
            </a:r>
            <a:r>
              <a:rPr spc="-110" dirty="0">
                <a:sym typeface="+mn-ea"/>
              </a:rPr>
              <a:t>shorthand</a:t>
            </a:r>
            <a:r>
              <a:rPr spc="-20" dirty="0">
                <a:sym typeface="+mn-ea"/>
              </a:rPr>
              <a:t> </a:t>
            </a:r>
            <a:r>
              <a:rPr spc="-130" dirty="0">
                <a:sym typeface="+mn-ea"/>
              </a:rPr>
              <a:t>margin</a:t>
            </a:r>
            <a:r>
              <a:rPr spc="-60" dirty="0">
                <a:sym typeface="+mn-ea"/>
              </a:rPr>
              <a:t> 	</a:t>
            </a:r>
            <a:r>
              <a:rPr spc="-70" dirty="0">
                <a:sym typeface="+mn-ea"/>
              </a:rPr>
              <a:t>property </a:t>
            </a:r>
            <a:r>
              <a:rPr spc="-160" dirty="0">
                <a:sym typeface="+mn-ea"/>
              </a:rPr>
              <a:t>can</a:t>
            </a:r>
            <a:r>
              <a:rPr spc="-75" dirty="0">
                <a:sym typeface="+mn-ea"/>
              </a:rPr>
              <a:t> </a:t>
            </a:r>
            <a:r>
              <a:rPr spc="-160" dirty="0">
                <a:sym typeface="+mn-ea"/>
              </a:rPr>
              <a:t>also</a:t>
            </a:r>
            <a:r>
              <a:rPr spc="-75" dirty="0">
                <a:sym typeface="+mn-ea"/>
              </a:rPr>
              <a:t> </a:t>
            </a:r>
            <a:r>
              <a:rPr spc="-125" dirty="0">
                <a:sym typeface="+mn-ea"/>
              </a:rPr>
              <a:t>be</a:t>
            </a:r>
            <a:r>
              <a:rPr spc="-70" dirty="0">
                <a:sym typeface="+mn-ea"/>
              </a:rPr>
              <a:t> </a:t>
            </a:r>
            <a:r>
              <a:rPr spc="-95" dirty="0">
                <a:sym typeface="+mn-ea"/>
              </a:rPr>
              <a:t>used,</a:t>
            </a:r>
            <a:r>
              <a:rPr spc="-165" dirty="0">
                <a:sym typeface="+mn-ea"/>
              </a:rPr>
              <a:t> </a:t>
            </a:r>
            <a:r>
              <a:rPr spc="-50" dirty="0">
                <a:sym typeface="+mn-ea"/>
              </a:rPr>
              <a:t>to</a:t>
            </a:r>
            <a:r>
              <a:rPr spc="-75" dirty="0">
                <a:sym typeface="+mn-ea"/>
              </a:rPr>
              <a:t> </a:t>
            </a:r>
            <a:r>
              <a:rPr spc="-160" dirty="0">
                <a:sym typeface="+mn-ea"/>
              </a:rPr>
              <a:t>change</a:t>
            </a:r>
            <a:r>
              <a:rPr spc="-40" dirty="0">
                <a:sym typeface="+mn-ea"/>
              </a:rPr>
              <a:t> </a:t>
            </a:r>
            <a:r>
              <a:rPr spc="-145" dirty="0">
                <a:sym typeface="+mn-ea"/>
              </a:rPr>
              <a:t>all</a:t>
            </a:r>
            <a:r>
              <a:rPr spc="-55" dirty="0">
                <a:sym typeface="+mn-ea"/>
              </a:rPr>
              <a:t> </a:t>
            </a:r>
            <a:r>
              <a:rPr spc="-140" dirty="0">
                <a:sym typeface="+mn-ea"/>
              </a:rPr>
              <a:t>margins</a:t>
            </a:r>
            <a:r>
              <a:rPr spc="-60" dirty="0">
                <a:sym typeface="+mn-ea"/>
              </a:rPr>
              <a:t> </a:t>
            </a:r>
            <a:r>
              <a:rPr spc="-110" dirty="0">
                <a:sym typeface="+mn-ea"/>
              </a:rPr>
              <a:t>at</a:t>
            </a:r>
            <a:r>
              <a:rPr spc="-60" dirty="0">
                <a:sym typeface="+mn-ea"/>
              </a:rPr>
              <a:t> </a:t>
            </a:r>
            <a:r>
              <a:rPr spc="-90" dirty="0">
                <a:sym typeface="+mn-ea"/>
              </a:rPr>
              <a:t>once.</a:t>
            </a:r>
            <a:endParaRPr spc="-90" dirty="0">
              <a:sym typeface="+mn-ea"/>
            </a:endParaRPr>
          </a:p>
          <a:p>
            <a:pPr marL="342900" marR="508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020" algn="l"/>
              </a:tabLst>
            </a:pPr>
            <a:endParaRPr spc="-9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R="508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87020" algn="l"/>
              </a:tabLst>
            </a:pPr>
            <a:r>
              <a:rPr b="1" spc="-25" dirty="0">
                <a:solidFill>
                  <a:srgbClr val="FF0000"/>
                </a:solidFill>
                <a:sym typeface="+mn-ea"/>
              </a:rPr>
              <a:t>margin-</a:t>
            </a:r>
            <a:r>
              <a:rPr b="1" spc="-10" dirty="0">
                <a:solidFill>
                  <a:srgbClr val="FF0000"/>
                </a:solidFill>
                <a:sym typeface="+mn-ea"/>
              </a:rPr>
              <a:t>top:</a:t>
            </a:r>
            <a:r>
              <a:rPr b="1" spc="-10" dirty="0">
                <a:solidFill>
                  <a:srgbClr val="0000FF"/>
                </a:solidFill>
                <a:sym typeface="+mn-ea"/>
              </a:rPr>
              <a:t>100px</a:t>
            </a:r>
            <a:r>
              <a:rPr b="1" spc="-10" dirty="0">
                <a:solidFill>
                  <a:srgbClr val="FF0000"/>
                </a:solidFill>
                <a:sym typeface="+mn-ea"/>
              </a:rPr>
              <a:t>; </a:t>
            </a:r>
            <a:endParaRPr b="1" spc="-10" dirty="0">
              <a:solidFill>
                <a:srgbClr val="FF0000"/>
              </a:solidFill>
              <a:sym typeface="+mn-ea"/>
            </a:endParaRPr>
          </a:p>
          <a:p>
            <a:pPr marR="508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87020" algn="l"/>
              </a:tabLst>
            </a:pPr>
            <a:r>
              <a:rPr b="1" spc="-25" dirty="0">
                <a:solidFill>
                  <a:srgbClr val="FF0000"/>
                </a:solidFill>
                <a:sym typeface="+mn-ea"/>
              </a:rPr>
              <a:t>margin-</a:t>
            </a:r>
            <a:r>
              <a:rPr b="1" spc="-30" dirty="0">
                <a:solidFill>
                  <a:srgbClr val="FF0000"/>
                </a:solidFill>
                <a:sym typeface="+mn-ea"/>
              </a:rPr>
              <a:t>bottom:</a:t>
            </a:r>
            <a:r>
              <a:rPr b="1" spc="-30" dirty="0">
                <a:solidFill>
                  <a:srgbClr val="0000FF"/>
                </a:solidFill>
                <a:sym typeface="+mn-ea"/>
              </a:rPr>
              <a:t>100px</a:t>
            </a:r>
            <a:r>
              <a:rPr b="1" spc="-30" dirty="0">
                <a:solidFill>
                  <a:srgbClr val="FF0000"/>
                </a:solidFill>
                <a:sym typeface="+mn-ea"/>
              </a:rPr>
              <a:t>; </a:t>
            </a:r>
            <a:endParaRPr b="1" spc="-30" dirty="0">
              <a:solidFill>
                <a:srgbClr val="FF0000"/>
              </a:solidFill>
              <a:sym typeface="+mn-ea"/>
            </a:endParaRPr>
          </a:p>
          <a:p>
            <a:pPr marR="508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87020" algn="l"/>
              </a:tabLst>
            </a:pPr>
            <a:r>
              <a:rPr b="1" spc="-25" dirty="0">
                <a:solidFill>
                  <a:srgbClr val="FF0000"/>
                </a:solidFill>
                <a:sym typeface="+mn-ea"/>
              </a:rPr>
              <a:t>margin-</a:t>
            </a:r>
            <a:r>
              <a:rPr b="1" spc="-10" dirty="0">
                <a:solidFill>
                  <a:srgbClr val="FF0000"/>
                </a:solidFill>
                <a:sym typeface="+mn-ea"/>
              </a:rPr>
              <a:t>right:</a:t>
            </a:r>
            <a:r>
              <a:rPr b="1" spc="-10" dirty="0">
                <a:solidFill>
                  <a:srgbClr val="0000FF"/>
                </a:solidFill>
                <a:sym typeface="+mn-ea"/>
              </a:rPr>
              <a:t>50px</a:t>
            </a:r>
            <a:r>
              <a:rPr b="1" spc="-10" dirty="0">
                <a:solidFill>
                  <a:srgbClr val="FF0000"/>
                </a:solidFill>
                <a:sym typeface="+mn-ea"/>
              </a:rPr>
              <a:t>; </a:t>
            </a:r>
            <a:endParaRPr b="1" spc="-10" dirty="0">
              <a:solidFill>
                <a:srgbClr val="FF0000"/>
              </a:solidFill>
              <a:sym typeface="+mn-ea"/>
            </a:endParaRPr>
          </a:p>
          <a:p>
            <a:pPr marR="508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87020" algn="l"/>
              </a:tabLst>
            </a:pPr>
            <a:r>
              <a:rPr b="1" spc="-25" dirty="0">
                <a:solidFill>
                  <a:srgbClr val="FF0000"/>
                </a:solidFill>
                <a:sym typeface="+mn-ea"/>
              </a:rPr>
              <a:t>margin-</a:t>
            </a:r>
            <a:r>
              <a:rPr b="1" spc="-10" dirty="0">
                <a:solidFill>
                  <a:srgbClr val="FF0000"/>
                </a:solidFill>
                <a:sym typeface="+mn-ea"/>
              </a:rPr>
              <a:t>left:</a:t>
            </a:r>
            <a:r>
              <a:rPr b="1" spc="-10" dirty="0">
                <a:solidFill>
                  <a:srgbClr val="0000FF"/>
                </a:solidFill>
                <a:sym typeface="+mn-ea"/>
              </a:rPr>
              <a:t>50px</a:t>
            </a:r>
            <a:r>
              <a:rPr b="1" spc="-10" dirty="0">
                <a:solidFill>
                  <a:srgbClr val="FF0000"/>
                </a:solidFill>
                <a:sym typeface="+mn-ea"/>
              </a:rPr>
              <a:t>;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940300" y="4419600"/>
            <a:ext cx="4127500" cy="2414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  <a:spcBef>
                <a:spcPts val="600"/>
              </a:spcBef>
              <a:tabLst>
                <a:tab pos="286385" algn="l"/>
              </a:tabLst>
            </a:pPr>
            <a:r>
              <a:rPr sz="2400" b="1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margin</a:t>
            </a:r>
            <a:r>
              <a:rPr sz="2400" b="1" spc="-35" dirty="0">
                <a:latin typeface="Times New Roman" panose="02020603050405020304"/>
                <a:cs typeface="Times New Roman" panose="02020603050405020304"/>
                <a:sym typeface="+mn-ea"/>
              </a:rPr>
              <a:t>:25px</a:t>
            </a:r>
            <a:r>
              <a:rPr sz="2400" b="1" spc="-7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  <a:sym typeface="+mn-ea"/>
              </a:rPr>
              <a:t>50px</a:t>
            </a:r>
            <a:r>
              <a:rPr sz="2400" b="1" spc="-9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  <a:sym typeface="+mn-ea"/>
              </a:rPr>
              <a:t>75px</a:t>
            </a:r>
            <a:r>
              <a:rPr sz="2400" b="1" spc="-7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IN" sz="2400" b="1" spc="-75" dirty="0"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  <a:sym typeface="+mn-ea"/>
              </a:rPr>
              <a:t>00px;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tabLst>
                <a:tab pos="560705" algn="l"/>
              </a:tabLst>
            </a:pPr>
            <a:r>
              <a:rPr sz="2400" spc="-45" dirty="0">
                <a:latin typeface="Times New Roman" panose="02020603050405020304"/>
                <a:cs typeface="Times New Roman" panose="02020603050405020304"/>
                <a:sym typeface="+mn-ea"/>
              </a:rPr>
              <a:t>top</a:t>
            </a:r>
            <a:r>
              <a:rPr sz="2400"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  <a:sym typeface="+mn-ea"/>
              </a:rPr>
              <a:t>margin</a:t>
            </a:r>
            <a:r>
              <a:rPr sz="2400"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  <a:sym typeface="+mn-ea"/>
              </a:rPr>
              <a:t>is</a:t>
            </a:r>
            <a:r>
              <a:rPr sz="24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  <a:sym typeface="+mn-ea"/>
              </a:rPr>
              <a:t>25px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00000"/>
              </a:lnSpc>
              <a:spcBef>
                <a:spcPts val="405"/>
              </a:spcBef>
              <a:tabLst>
                <a:tab pos="560705" algn="l"/>
              </a:tabLst>
            </a:pPr>
            <a:r>
              <a:rPr sz="2400" spc="-65" dirty="0">
                <a:latin typeface="Times New Roman" panose="02020603050405020304"/>
                <a:cs typeface="Times New Roman" panose="02020603050405020304"/>
                <a:sym typeface="+mn-ea"/>
              </a:rPr>
              <a:t>right</a:t>
            </a:r>
            <a:r>
              <a:rPr sz="2400"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  <a:sym typeface="+mn-ea"/>
              </a:rPr>
              <a:t>margin</a:t>
            </a:r>
            <a:r>
              <a:rPr sz="2400" spc="-2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  <a:sym typeface="+mn-ea"/>
              </a:rPr>
              <a:t>is</a:t>
            </a:r>
            <a:r>
              <a:rPr sz="2400"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  <a:sym typeface="+mn-ea"/>
              </a:rPr>
              <a:t>50px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00000"/>
              </a:lnSpc>
              <a:spcBef>
                <a:spcPts val="395"/>
              </a:spcBef>
              <a:tabLst>
                <a:tab pos="560705" algn="l"/>
              </a:tabLst>
            </a:pPr>
            <a:r>
              <a:rPr sz="2400" spc="-65" dirty="0">
                <a:latin typeface="Times New Roman" panose="02020603050405020304"/>
                <a:cs typeface="Times New Roman" panose="02020603050405020304"/>
                <a:sym typeface="+mn-ea"/>
              </a:rPr>
              <a:t>bottom</a:t>
            </a:r>
            <a:r>
              <a:rPr sz="2400" spc="-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  <a:sym typeface="+mn-ea"/>
              </a:rPr>
              <a:t>margin</a:t>
            </a:r>
            <a:r>
              <a:rPr sz="2400"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  <a:sym typeface="+mn-ea"/>
              </a:rPr>
              <a:t>is</a:t>
            </a:r>
            <a:r>
              <a:rPr sz="2400" spc="-4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  <a:sym typeface="+mn-ea"/>
              </a:rPr>
              <a:t>75px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tabLst>
                <a:tab pos="560705" algn="l"/>
              </a:tabLst>
            </a:pPr>
            <a:r>
              <a:rPr sz="2400" spc="-70" dirty="0">
                <a:latin typeface="Times New Roman" panose="02020603050405020304"/>
                <a:cs typeface="Times New Roman" panose="02020603050405020304"/>
                <a:sym typeface="+mn-ea"/>
              </a:rPr>
              <a:t>left</a:t>
            </a:r>
            <a:r>
              <a:rPr sz="2400"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  <a:sym typeface="+mn-ea"/>
              </a:rPr>
              <a:t>margin</a:t>
            </a:r>
            <a:r>
              <a:rPr sz="2400" spc="-4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  <a:sym typeface="+mn-ea"/>
              </a:rPr>
              <a:t>is</a:t>
            </a:r>
            <a:r>
              <a:rPr sz="2400" spc="-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  <a:sym typeface="+mn-ea"/>
              </a:rPr>
              <a:t>100px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40" y="1145540"/>
            <a:ext cx="746442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CSS</a:t>
            </a:r>
            <a:r>
              <a:rPr spc="-100" dirty="0"/>
              <a:t> </a:t>
            </a:r>
            <a:r>
              <a:rPr spc="-50" dirty="0"/>
              <a:t>Combinator</a:t>
            </a:r>
            <a:r>
              <a:rPr spc="-135" dirty="0"/>
              <a:t> </a:t>
            </a:r>
            <a:r>
              <a:rPr spc="-10" dirty="0"/>
              <a:t>Selector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450314" y="1890752"/>
            <a:ext cx="7628890" cy="3433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34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95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26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simple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selector.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simple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selectors,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include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combinator.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30"/>
              </a:spcBef>
              <a:buClr>
                <a:srgbClr val="D34816"/>
              </a:buClr>
              <a:buFont typeface="Times New Roman" panose="02020603050405020304"/>
              <a:buChar char="●"/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four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combinators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CSS: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425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descendant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(space)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(&gt;)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410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adjacent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sibling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(+)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general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sibling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(~)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5</a:t>
            </a:r>
            <a:r>
              <a:rPr spc="-25" dirty="0"/>
              <a:t>3</a:t>
            </a:r>
            <a:endParaRPr spc="-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Descendant</a:t>
            </a:r>
            <a:r>
              <a:rPr spc="-125" dirty="0"/>
              <a:t> </a:t>
            </a:r>
            <a:r>
              <a:rPr dirty="0"/>
              <a:t>and</a:t>
            </a:r>
            <a:r>
              <a:rPr spc="-160" dirty="0"/>
              <a:t> </a:t>
            </a:r>
            <a:r>
              <a:rPr dirty="0"/>
              <a:t>Child</a:t>
            </a:r>
            <a:r>
              <a:rPr spc="-195" dirty="0"/>
              <a:t> </a:t>
            </a:r>
            <a:r>
              <a:rPr spc="-10" dirty="0"/>
              <a:t>selector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450314" y="1899926"/>
            <a:ext cx="7571740" cy="3811904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85750" marR="5080" indent="-273685">
              <a:lnSpc>
                <a:spcPts val="3050"/>
              </a:lnSpc>
              <a:spcBef>
                <a:spcPts val="26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7020" algn="l"/>
              </a:tabLst>
            </a:pPr>
            <a:r>
              <a:rPr sz="2600" b="1" dirty="0">
                <a:latin typeface="Times New Roman" panose="02020603050405020304"/>
                <a:cs typeface="Times New Roman" panose="02020603050405020304"/>
              </a:rPr>
              <a:t>Descendant</a:t>
            </a:r>
            <a:r>
              <a:rPr sz="26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6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(space)</a:t>
            </a:r>
            <a:r>
              <a:rPr sz="2600" spc="-5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matches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descendants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specified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element.&lt;p&gt;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inside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3025"/>
              </a:lnSpc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&lt;div&gt;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elements: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605"/>
              </a:spcBef>
              <a:tabLst>
                <a:tab pos="1210310" algn="l"/>
              </a:tabLst>
            </a:pP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div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yellow;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19050" indent="-273685">
              <a:lnSpc>
                <a:spcPts val="3050"/>
              </a:lnSpc>
              <a:spcBef>
                <a:spcPts val="83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7020" algn="l"/>
              </a:tabLst>
            </a:pPr>
            <a:r>
              <a:rPr sz="2600" b="1" spc="-25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Selector(&gt;)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selects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elements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children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specified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ct val="100000"/>
              </a:lnSpc>
              <a:spcBef>
                <a:spcPts val="510"/>
              </a:spcBef>
            </a:pP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div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60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076325">
              <a:lnSpc>
                <a:spcPct val="100000"/>
              </a:lnSpc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yellow;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ct val="100000"/>
              </a:lnSpc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5</a:t>
            </a:r>
            <a:r>
              <a:rPr spc="-25" dirty="0"/>
              <a:t>4</a:t>
            </a:r>
            <a:endParaRPr spc="-2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40" y="659765"/>
            <a:ext cx="784669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40" dirty="0"/>
              <a:t>Adjacent</a:t>
            </a:r>
            <a:r>
              <a:rPr sz="3600" spc="-185" dirty="0"/>
              <a:t> </a:t>
            </a:r>
            <a:r>
              <a:rPr sz="3600" spc="-25" dirty="0"/>
              <a:t>Sibling</a:t>
            </a:r>
            <a:r>
              <a:rPr sz="3600" spc="-200" dirty="0"/>
              <a:t> </a:t>
            </a:r>
            <a:r>
              <a:rPr sz="3600" spc="-10" dirty="0"/>
              <a:t>Selector</a:t>
            </a:r>
            <a:r>
              <a:rPr sz="3600" spc="-185" dirty="0"/>
              <a:t> </a:t>
            </a:r>
            <a:r>
              <a:rPr sz="3600" spc="-25" dirty="0"/>
              <a:t>(+) </a:t>
            </a:r>
            <a:r>
              <a:rPr sz="3600" dirty="0"/>
              <a:t>and</a:t>
            </a:r>
            <a:r>
              <a:rPr sz="3600" spc="-155" dirty="0"/>
              <a:t> </a:t>
            </a:r>
            <a:r>
              <a:rPr sz="3600" dirty="0"/>
              <a:t>General</a:t>
            </a:r>
            <a:r>
              <a:rPr sz="3600" spc="-185" dirty="0"/>
              <a:t> </a:t>
            </a:r>
            <a:r>
              <a:rPr sz="3600" spc="-20" dirty="0"/>
              <a:t>Sibling</a:t>
            </a:r>
            <a:r>
              <a:rPr sz="3600" spc="-160" dirty="0"/>
              <a:t> </a:t>
            </a:r>
            <a:r>
              <a:rPr sz="3600" spc="-10" dirty="0"/>
              <a:t>Selector</a:t>
            </a:r>
            <a:r>
              <a:rPr sz="3600" spc="-155" dirty="0"/>
              <a:t> </a:t>
            </a:r>
            <a:r>
              <a:rPr sz="3600" spc="-25" dirty="0"/>
              <a:t>(~)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450314" y="1871035"/>
            <a:ext cx="7614920" cy="43243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85750" marR="5080" indent="-273685" algn="just">
              <a:lnSpc>
                <a:spcPct val="89000"/>
              </a:lnSpc>
              <a:spcBef>
                <a:spcPts val="44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7020" algn="l"/>
              </a:tabLst>
            </a:pPr>
            <a:r>
              <a:rPr sz="2600" b="1" dirty="0">
                <a:latin typeface="Times New Roman" panose="02020603050405020304"/>
                <a:cs typeface="Times New Roman" panose="02020603050405020304"/>
              </a:rPr>
              <a:t>Aadjacent</a:t>
            </a:r>
            <a:r>
              <a:rPr sz="2600" b="1" spc="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sibling</a:t>
            </a:r>
            <a:r>
              <a:rPr sz="2600" b="1" spc="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600" b="1" spc="55" dirty="0">
                <a:latin typeface="Times New Roman" panose="02020603050405020304"/>
                <a:cs typeface="Times New Roman" panose="02020603050405020304"/>
              </a:rPr>
              <a:t>selector(+)</a:t>
            </a:r>
            <a:r>
              <a:rPr sz="2600" b="1" spc="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60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2600" spc="6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an 	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directly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specific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element.</a:t>
            </a:r>
            <a:r>
              <a:rPr lang="en-IN" sz="26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Sibling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6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element,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"adjacent"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means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"immediately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following".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7100" algn="just">
              <a:lnSpc>
                <a:spcPct val="100000"/>
              </a:lnSpc>
              <a:spcBef>
                <a:spcPts val="285"/>
              </a:spcBef>
            </a:pP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div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6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5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yellow;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18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355600" indent="-273685">
              <a:lnSpc>
                <a:spcPts val="2740"/>
              </a:lnSpc>
              <a:spcBef>
                <a:spcPts val="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7020" algn="l"/>
              </a:tabLst>
            </a:pPr>
            <a:r>
              <a:rPr sz="2600" b="1" spc="-45" dirty="0">
                <a:latin typeface="Times New Roman" panose="02020603050405020304"/>
                <a:cs typeface="Times New Roman" panose="02020603050405020304"/>
              </a:rPr>
              <a:t>General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sibling</a:t>
            </a:r>
            <a:r>
              <a:rPr sz="26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60" dirty="0">
                <a:latin typeface="Times New Roman" panose="02020603050405020304"/>
                <a:cs typeface="Times New Roman" panose="02020603050405020304"/>
              </a:rPr>
              <a:t>selector(~)</a:t>
            </a:r>
            <a:r>
              <a:rPr sz="2600" spc="6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selects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next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siblings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specified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609600">
              <a:lnSpc>
                <a:spcPts val="2965"/>
              </a:lnSpc>
              <a:spcBef>
                <a:spcPts val="255"/>
              </a:spcBef>
            </a:pP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div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10" dirty="0">
                <a:latin typeface="Times New Roman" panose="02020603050405020304"/>
                <a:cs typeface="Times New Roman" panose="02020603050405020304"/>
              </a:rPr>
              <a:t>~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833755">
              <a:lnSpc>
                <a:spcPts val="2805"/>
              </a:lnSpc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yellow;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35305">
              <a:lnSpc>
                <a:spcPts val="2965"/>
              </a:lnSpc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5</a:t>
            </a:r>
            <a:r>
              <a:rPr spc="-25" dirty="0"/>
              <a:t>5</a:t>
            </a:r>
            <a:endParaRPr spc="-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647065"/>
            <a:ext cx="8854440" cy="6451600"/>
          </a:xfrm>
        </p:spPr>
        <p:txBody>
          <a:bodyPr wrap="square">
            <a:noAutofit/>
          </a:bodyPr>
          <a:p>
            <a:pPr>
              <a:lnSpc>
                <a:spcPct val="70000"/>
              </a:lnSpc>
            </a:pPr>
            <a:r>
              <a:rPr lang="en-US" altLang="en-US" sz="1500"/>
              <a:t>&lt;!DOCTYPE html&gt;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&lt;html&gt;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&lt;head&gt;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&lt;title&gt;CSS Combinator Selectors&lt;/title&gt;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&lt;style&gt;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/* 1. Descendant Selector (space) */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div p {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    color: blue;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}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/* 2. Child Selector (&gt;) */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div &gt; h3 {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    color: green;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}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/* 3. Adjacent Sibling Selector (+) */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h2 + p {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    color: red;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}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/* 4. General Sibling Selector (~) */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h4 ~ p {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    color: purple;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}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&lt;/style&gt;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&lt;/head&gt;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&lt;body&gt;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&lt;h2&gt;CSS Combinator Selector Example&lt;/h2&gt;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&lt;div&gt;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&lt;h3&gt;Child Heading (div &gt; h3)&lt;/h3&gt;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&lt;p&gt;Paragraph inside div (descendant selector)&lt;/p&gt;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&lt;section&gt;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    &lt;p&gt;Nested paragraph inside section (descendant selector)&lt;/p&gt;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    &lt;/section&gt;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&lt;/div&gt;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&lt;h2&gt;Adjacent Sibling&lt;/h2&gt;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&lt;p&gt;This paragraph is immediately after h2&lt;/p&gt;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&lt;p&gt;This paragraph is NOT affected&lt;/p&gt;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&lt;h4&gt;General Sibling&lt;/h4&gt;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&lt;p&gt;Paragraph 1 after h4&lt;/p&gt;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&lt;p&gt;Paragraph 2 after h4&lt;/p&gt;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&lt;/body&gt;</a:t>
            </a:r>
            <a:endParaRPr lang="en-US" altLang="en-US" sz="1500"/>
          </a:p>
          <a:p>
            <a:pPr>
              <a:lnSpc>
                <a:spcPct val="70000"/>
              </a:lnSpc>
            </a:pPr>
            <a:r>
              <a:rPr lang="en-US" altLang="en-US" sz="1500"/>
              <a:t>&lt;/html&gt;</a:t>
            </a:r>
            <a:endParaRPr lang="en-US" altLang="en-US" sz="1500"/>
          </a:p>
          <a:p>
            <a:pPr>
              <a:lnSpc>
                <a:spcPct val="70000"/>
              </a:lnSpc>
            </a:pPr>
            <a:endParaRPr lang="en-US" alt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What</a:t>
            </a:r>
            <a:r>
              <a:rPr spc="-120" dirty="0"/>
              <a:t> </a:t>
            </a:r>
            <a:r>
              <a:rPr dirty="0"/>
              <a:t>are</a:t>
            </a:r>
            <a:r>
              <a:rPr spc="-125" dirty="0"/>
              <a:t> </a:t>
            </a:r>
            <a:r>
              <a:rPr spc="-40" dirty="0"/>
              <a:t>Pseudo-</a:t>
            </a:r>
            <a:r>
              <a:rPr spc="-10" dirty="0"/>
              <a:t>classes?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450314" y="1890752"/>
            <a:ext cx="7520305" cy="3982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34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pseudo-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special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30"/>
              </a:spcBef>
              <a:buClr>
                <a:srgbClr val="D34816"/>
              </a:buClr>
              <a:buFont typeface="Times New Roman" panose="02020603050405020304"/>
              <a:buChar char="●"/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to: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425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mouse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visited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unvisited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links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differently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410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gets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focus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00000"/>
              </a:lnSpc>
              <a:spcBef>
                <a:spcPts val="1525"/>
              </a:spcBef>
              <a:buClr>
                <a:srgbClr val="9A2D1F"/>
              </a:buClr>
              <a:buFont typeface="Times New Roman" panose="02020603050405020304"/>
              <a:buChar char="●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syntax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pseudo-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classes: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425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selector:pseudo-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{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property: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value;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5</a:t>
            </a:r>
            <a:r>
              <a:rPr spc="-25" dirty="0"/>
              <a:t>6</a:t>
            </a:r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40" y="863600"/>
            <a:ext cx="5394960" cy="70548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90" dirty="0"/>
              <a:t>T</a:t>
            </a:r>
            <a:r>
              <a:rPr spc="-295" dirty="0"/>
              <a:t>h</a:t>
            </a:r>
            <a:r>
              <a:rPr spc="-200" dirty="0"/>
              <a:t>r</a:t>
            </a:r>
            <a:r>
              <a:rPr spc="-150" dirty="0"/>
              <a:t>e</a:t>
            </a:r>
            <a:r>
              <a:rPr spc="-145" dirty="0"/>
              <a:t>e</a:t>
            </a:r>
            <a:r>
              <a:rPr spc="-155" dirty="0"/>
              <a:t> </a:t>
            </a:r>
            <a:r>
              <a:rPr spc="-620" dirty="0"/>
              <a:t>W</a:t>
            </a:r>
            <a:r>
              <a:rPr spc="-155" dirty="0"/>
              <a:t>a</a:t>
            </a:r>
            <a:r>
              <a:rPr spc="-595" dirty="0"/>
              <a:t>y</a:t>
            </a:r>
            <a:r>
              <a:rPr spc="-375" dirty="0"/>
              <a:t>s</a:t>
            </a:r>
            <a:r>
              <a:rPr spc="-130" dirty="0"/>
              <a:t> </a:t>
            </a:r>
            <a:r>
              <a:rPr spc="-140" dirty="0"/>
              <a:t>t</a:t>
            </a:r>
            <a:r>
              <a:rPr spc="-370" dirty="0"/>
              <a:t>o</a:t>
            </a:r>
            <a:r>
              <a:rPr spc="-114" dirty="0"/>
              <a:t> </a:t>
            </a:r>
            <a:r>
              <a:rPr spc="-114" dirty="0"/>
              <a:t>I</a:t>
            </a:r>
            <a:r>
              <a:rPr spc="-250" dirty="0"/>
              <a:t>n</a:t>
            </a:r>
            <a:r>
              <a:rPr spc="-395" dirty="0"/>
              <a:t>s</a:t>
            </a:r>
            <a:r>
              <a:rPr spc="-150" dirty="0"/>
              <a:t>e</a:t>
            </a:r>
            <a:r>
              <a:rPr spc="-80" dirty="0"/>
              <a:t>r</a:t>
            </a:r>
            <a:r>
              <a:rPr spc="-105" dirty="0"/>
              <a:t>t</a:t>
            </a:r>
            <a:r>
              <a:rPr spc="-105" dirty="0"/>
              <a:t> </a:t>
            </a:r>
            <a:r>
              <a:rPr spc="-575" dirty="0"/>
              <a:t>C</a:t>
            </a:r>
            <a:r>
              <a:rPr spc="-395" dirty="0"/>
              <a:t>SS</a:t>
            </a:r>
            <a:endParaRPr spc="-395" dirty="0"/>
          </a:p>
        </p:txBody>
      </p:sp>
      <p:sp>
        <p:nvSpPr>
          <p:cNvPr id="4" name="object 4"/>
          <p:cNvSpPr txBox="1"/>
          <p:nvPr/>
        </p:nvSpPr>
        <p:spPr>
          <a:xfrm>
            <a:off x="1450340" y="2287905"/>
            <a:ext cx="2635250" cy="1602740"/>
          </a:xfrm>
          <a:prstGeom prst="rect">
            <a:avLst/>
          </a:prstGeom>
        </p:spPr>
        <p:txBody>
          <a:bodyPr vert="horz" wrap="square" lIns="0" tIns="88900" rIns="0" bIns="0" rtlCol="0">
            <a:noAutofit/>
          </a:bodyPr>
          <a:lstStyle/>
          <a:p>
            <a:pPr marL="287020" indent="-2749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Char char="●"/>
              <a:tabLst>
                <a:tab pos="287655" algn="l"/>
              </a:tabLst>
            </a:pPr>
            <a:r>
              <a:rPr sz="2600" spc="-26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1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9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t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7655" algn="l"/>
              </a:tabLst>
            </a:pP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9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ee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t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indent="-27495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7655" algn="l"/>
              </a:tabLst>
            </a:pP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2200" y="932726"/>
            <a:ext cx="7936865" cy="47675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6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600" b="1" spc="-275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85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600" b="1" spc="-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45" dirty="0">
                <a:latin typeface="Times New Roman" panose="02020603050405020304"/>
                <a:cs typeface="Times New Roman" panose="02020603050405020304"/>
              </a:rPr>
              <a:t>:first-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600" b="1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Pseudo-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class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705" marR="5080" lvl="1" indent="-228600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:first-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pseudo-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matches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specified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element.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ct val="100000"/>
              </a:lnSpc>
              <a:spcBef>
                <a:spcPts val="395"/>
              </a:spcBef>
            </a:pP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p:first-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blue;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Match</a:t>
            </a:r>
            <a:r>
              <a:rPr sz="2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6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165" dirty="0">
                <a:latin typeface="Times New Roman" panose="02020603050405020304"/>
                <a:cs typeface="Times New Roman" panose="02020603050405020304"/>
              </a:rPr>
              <a:t>&lt;i&gt;</a:t>
            </a:r>
            <a:r>
              <a:rPr sz="26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165" dirty="0">
                <a:latin typeface="Times New Roman" panose="02020603050405020304"/>
                <a:cs typeface="Times New Roman" panose="02020603050405020304"/>
              </a:rPr>
              <a:t>&lt;p&gt;</a:t>
            </a:r>
            <a:r>
              <a:rPr sz="26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elements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070" marR="332105" lvl="1" indent="-227965">
              <a:lnSpc>
                <a:spcPct val="114000"/>
              </a:lnSpc>
              <a:spcBef>
                <a:spcPts val="30"/>
              </a:spcBef>
              <a:buClr>
                <a:srgbClr val="9A2D1F"/>
              </a:buClr>
              <a:buSzPct val="85000"/>
              <a:buChar char="●"/>
              <a:tabLst>
                <a:tab pos="927100" algn="l"/>
              </a:tabLst>
            </a:pP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matches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20" dirty="0">
                <a:latin typeface="Times New Roman" panose="02020603050405020304"/>
                <a:cs typeface="Times New Roman" panose="02020603050405020304"/>
              </a:rPr>
              <a:t>&lt;i&gt;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&lt;p&gt;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elements: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i:first-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blue;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00000"/>
              </a:lnSpc>
              <a:spcBef>
                <a:spcPts val="1540"/>
              </a:spcBef>
              <a:buClr>
                <a:srgbClr val="9A2D1F"/>
              </a:buClr>
              <a:buFont typeface="Times New Roman" panose="02020603050405020304"/>
              <a:buChar char="●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Match</a:t>
            </a:r>
            <a:r>
              <a:rPr sz="2600"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165" dirty="0">
                <a:latin typeface="Times New Roman" panose="02020603050405020304"/>
                <a:cs typeface="Times New Roman" panose="02020603050405020304"/>
              </a:rPr>
              <a:t>&lt;i&gt;</a:t>
            </a:r>
            <a:r>
              <a:rPr sz="26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165" dirty="0">
                <a:latin typeface="Times New Roman" panose="02020603050405020304"/>
                <a:cs typeface="Times New Roman" panose="02020603050405020304"/>
              </a:rPr>
              <a:t>&lt;p&gt;</a:t>
            </a:r>
            <a:r>
              <a:rPr sz="26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elements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ct val="100000"/>
              </a:lnSpc>
              <a:spcBef>
                <a:spcPts val="430"/>
              </a:spcBef>
            </a:pP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p:first-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blue;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336" y="6785564"/>
            <a:ext cx="2286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57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2124" y="660896"/>
            <a:ext cx="8069580" cy="534098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marR="5080" indent="-274955">
              <a:lnSpc>
                <a:spcPct val="80000"/>
              </a:lnSpc>
              <a:spcBef>
                <a:spcPts val="620"/>
              </a:spcBef>
              <a:buClr>
                <a:srgbClr val="D34816"/>
              </a:buClr>
              <a:buSzPct val="84000"/>
              <a:buChar char="●"/>
              <a:tabLst>
                <a:tab pos="287020" algn="l"/>
              </a:tabLst>
            </a:pP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25" dirty="0">
                <a:latin typeface="Times New Roman" panose="02020603050405020304"/>
                <a:cs typeface="Times New Roman" panose="02020603050405020304"/>
              </a:rPr>
              <a:t>:nth-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child(</a:t>
            </a:r>
            <a:r>
              <a:rPr sz="2200" b="1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)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matches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parent.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i="1" spc="-12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b="1" i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number,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keyword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(odd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even),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formula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7020" marR="160655">
              <a:lnSpc>
                <a:spcPct val="80000"/>
              </a:lnSpc>
              <a:spcBef>
                <a:spcPts val="5"/>
              </a:spcBef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(like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2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i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22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).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24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i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represents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cycle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size,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i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counter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(starts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0),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31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00" i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offset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value.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 marR="3251200">
              <a:lnSpc>
                <a:spcPts val="2110"/>
              </a:lnSpc>
            </a:pPr>
            <a:r>
              <a:rPr sz="2200" spc="190" dirty="0">
                <a:latin typeface="Times New Roman" panose="02020603050405020304"/>
                <a:cs typeface="Times New Roman" panose="02020603050405020304"/>
              </a:rPr>
              <a:t>/*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Selects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div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siblings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65" dirty="0">
                <a:latin typeface="Times New Roman" panose="02020603050405020304"/>
                <a:cs typeface="Times New Roman" panose="02020603050405020304"/>
              </a:rPr>
              <a:t>*/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div:nth-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child(2)</a:t>
            </a:r>
            <a:r>
              <a:rPr sz="2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ts val="1870"/>
              </a:lnSpc>
            </a:pP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background: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red;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375"/>
              </a:lnSpc>
            </a:pP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 marR="3709035">
              <a:lnSpc>
                <a:spcPts val="2110"/>
              </a:lnSpc>
              <a:spcBef>
                <a:spcPts val="2095"/>
              </a:spcBef>
            </a:pPr>
            <a:r>
              <a:rPr sz="2200" spc="190" dirty="0">
                <a:latin typeface="Times New Roman" panose="02020603050405020304"/>
                <a:cs typeface="Times New Roman" panose="02020603050405020304"/>
              </a:rPr>
              <a:t>/*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Selects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65" dirty="0">
                <a:latin typeface="Times New Roman" panose="02020603050405020304"/>
                <a:cs typeface="Times New Roman" panose="02020603050405020304"/>
              </a:rPr>
              <a:t>*/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li:nth-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child(2)</a:t>
            </a:r>
            <a:r>
              <a:rPr sz="2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>
              <a:lnSpc>
                <a:spcPts val="1870"/>
              </a:lnSpc>
            </a:pP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background: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lightgreen;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375"/>
              </a:lnSpc>
            </a:pP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375"/>
              </a:lnSpc>
              <a:spcBef>
                <a:spcPts val="1585"/>
              </a:spcBef>
            </a:pPr>
            <a:r>
              <a:rPr sz="2200" spc="190" dirty="0">
                <a:latin typeface="Times New Roman" panose="02020603050405020304"/>
                <a:cs typeface="Times New Roman" panose="02020603050405020304"/>
              </a:rPr>
              <a:t>/*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Selects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third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among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group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siblings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65" dirty="0">
                <a:latin typeface="Times New Roman" panose="02020603050405020304"/>
                <a:cs typeface="Times New Roman" panose="02020603050405020304"/>
              </a:rPr>
              <a:t>*/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065" marR="5848985" indent="-127000">
              <a:lnSpc>
                <a:spcPts val="2110"/>
              </a:lnSpc>
              <a:spcBef>
                <a:spcPts val="245"/>
              </a:spcBef>
            </a:pP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:nth-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child(3)</a:t>
            </a:r>
            <a:r>
              <a:rPr sz="2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background: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yellow;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135"/>
              </a:lnSpc>
            </a:pP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5</a:t>
            </a:r>
            <a:r>
              <a:rPr spc="-25" dirty="0"/>
              <a:t>8</a:t>
            </a:r>
            <a:endParaRPr spc="-2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nth-</a:t>
            </a:r>
            <a:r>
              <a:rPr spc="-10" dirty="0"/>
              <a:t>child(an+b)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450294" y="1890752"/>
            <a:ext cx="7279005" cy="3500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formula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i="1" spc="-19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i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6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11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).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Description: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2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i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represents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cycle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size,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229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i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counter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(starts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0),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35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i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offset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value.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117475" indent="-27368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Here,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specify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color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elements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whose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(will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third,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sixth,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ninth,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etc):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 marR="4817745" indent="-149860">
              <a:lnSpc>
                <a:spcPct val="119000"/>
              </a:lnSpc>
            </a:pP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p:nth-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child(3n+0)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background: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red;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5</a:t>
            </a:r>
            <a:r>
              <a:rPr spc="-25" dirty="0"/>
              <a:t>9</a:t>
            </a:r>
            <a:endParaRPr spc="-2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2200" y="703636"/>
            <a:ext cx="8094980" cy="5612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73355" indent="-274320" algn="just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:nth-last-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child(</a:t>
            </a:r>
            <a:r>
              <a:rPr sz="2600" b="1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b="1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matches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child,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regardless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type,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parent,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counting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child.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229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i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number,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keyword,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formula.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705" marR="204470" lvl="1" indent="-228600" algn="just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color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&lt;p&gt;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parent,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counting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child: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32105" algn="just">
              <a:lnSpc>
                <a:spcPct val="100000"/>
              </a:lnSpc>
              <a:spcBef>
                <a:spcPts val="395"/>
              </a:spcBef>
            </a:pP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p:nth-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last-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child(2)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400" b="1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background:</a:t>
            </a:r>
            <a:r>
              <a:rPr sz="2400" b="1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red;}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 algn="just">
              <a:lnSpc>
                <a:spcPts val="3120"/>
              </a:lnSpc>
              <a:spcBef>
                <a:spcPts val="58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:nth-last-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of-type(</a:t>
            </a:r>
            <a:r>
              <a:rPr sz="2600" b="1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matches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is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5080" algn="just">
              <a:lnSpc>
                <a:spcPct val="100000"/>
              </a:lnSpc>
            </a:pP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i="1" spc="-13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child,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particular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type,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parent,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counting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child.</a:t>
            </a:r>
            <a:r>
              <a:rPr sz="2600" i="1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i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number,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keyword,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formula.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705" marR="603885" lvl="1" indent="-228600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color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&lt;p&gt;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p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parent,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counting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child: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69900" marR="4890770" indent="-137795">
              <a:lnSpc>
                <a:spcPct val="100000"/>
              </a:lnSpc>
              <a:spcBef>
                <a:spcPts val="395"/>
              </a:spcBef>
            </a:pP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p:nth-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last-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of-type(2)</a:t>
            </a:r>
            <a:r>
              <a:rPr sz="2400" b="1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background:</a:t>
            </a:r>
            <a:r>
              <a:rPr sz="2400" b="1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red;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32105">
              <a:lnSpc>
                <a:spcPct val="100000"/>
              </a:lnSpc>
            </a:pPr>
            <a:r>
              <a:rPr sz="2400" b="1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722" y="6785564"/>
            <a:ext cx="2355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60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CSS3</a:t>
            </a:r>
            <a:r>
              <a:rPr spc="-90" dirty="0"/>
              <a:t> </a:t>
            </a:r>
            <a:r>
              <a:rPr spc="-75" dirty="0"/>
              <a:t>Attribute</a:t>
            </a:r>
            <a:r>
              <a:rPr spc="-70" dirty="0"/>
              <a:t> </a:t>
            </a:r>
            <a:r>
              <a:rPr spc="-10" dirty="0"/>
              <a:t>Selectors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945515" y="1736090"/>
            <a:ext cx="8550910" cy="45916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435"/>
              </a:spcBef>
              <a:buClr>
                <a:srgbClr val="D34816"/>
              </a:buClr>
              <a:buSzPct val="84000"/>
              <a:buChar char="●"/>
              <a:tabLst>
                <a:tab pos="286385" algn="l"/>
              </a:tabLst>
            </a:pPr>
            <a:r>
              <a:rPr sz="2200" b="0" spc="-14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200" b="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204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200" b="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2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200" b="0" spc="-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8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200" b="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55" dirty="0">
                <a:latin typeface="Times New Roman" panose="02020603050405020304"/>
                <a:cs typeface="Times New Roman" panose="02020603050405020304"/>
              </a:rPr>
              <a:t>Specific </a:t>
            </a:r>
            <a:r>
              <a:rPr sz="2200" b="0" spc="-10" dirty="0">
                <a:latin typeface="Times New Roman" panose="02020603050405020304"/>
                <a:cs typeface="Times New Roman" panose="02020603050405020304"/>
              </a:rPr>
              <a:t>Attributes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marR="346075" indent="-274320">
              <a:lnSpc>
                <a:spcPts val="2380"/>
              </a:lnSpc>
              <a:spcBef>
                <a:spcPts val="635"/>
              </a:spcBef>
              <a:buClr>
                <a:srgbClr val="D34816"/>
              </a:buClr>
              <a:buSzPct val="84000"/>
              <a:buChar char="●"/>
              <a:tabLst>
                <a:tab pos="286385" algn="l"/>
              </a:tabLst>
            </a:pPr>
            <a:r>
              <a:rPr sz="2200" b="0" spc="-6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200" b="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b="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35" dirty="0">
                <a:latin typeface="Times New Roman" panose="02020603050405020304"/>
                <a:cs typeface="Times New Roman" panose="02020603050405020304"/>
              </a:rPr>
              <a:t>possible</a:t>
            </a:r>
            <a:r>
              <a:rPr sz="2200" b="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b="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14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200" b="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204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200" b="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0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200" b="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7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b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8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200" b="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35" dirty="0">
                <a:latin typeface="Times New Roman" panose="02020603050405020304"/>
                <a:cs typeface="Times New Roman" panose="02020603050405020304"/>
              </a:rPr>
              <a:t>specific</a:t>
            </a:r>
            <a:r>
              <a:rPr sz="2200" b="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7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2200" b="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2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200" b="0" spc="-65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200" b="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0" dirty="0">
                <a:latin typeface="Times New Roman" panose="02020603050405020304"/>
                <a:cs typeface="Times New Roman" panose="02020603050405020304"/>
              </a:rPr>
              <a:t>values.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295"/>
              </a:spcBef>
              <a:buClr>
                <a:srgbClr val="D34816"/>
              </a:buClr>
              <a:buSzPct val="84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200" spc="-229" dirty="0"/>
              <a:t>CSS</a:t>
            </a:r>
            <a:r>
              <a:rPr sz="2200" spc="-45" dirty="0"/>
              <a:t> </a:t>
            </a:r>
            <a:r>
              <a:rPr sz="2200" dirty="0"/>
              <a:t>[attribute]</a:t>
            </a:r>
            <a:r>
              <a:rPr sz="2200" spc="-5" dirty="0"/>
              <a:t> </a:t>
            </a:r>
            <a:r>
              <a:rPr sz="2200" spc="-10" dirty="0"/>
              <a:t>Selector</a:t>
            </a:r>
            <a:endParaRPr sz="2200"/>
          </a:p>
          <a:p>
            <a:pPr marL="560070" lvl="1" indent="-227965">
              <a:lnSpc>
                <a:spcPct val="100000"/>
              </a:lnSpc>
              <a:spcBef>
                <a:spcPts val="175"/>
              </a:spcBef>
              <a:buClr>
                <a:srgbClr val="9A2D1F"/>
              </a:buClr>
              <a:buSzPct val="85000"/>
              <a:buChar char="●"/>
              <a:tabLst>
                <a:tab pos="560070" algn="l"/>
              </a:tabLst>
            </a:pP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[attribute]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0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0" dirty="0">
                <a:latin typeface="Times New Roman" panose="02020603050405020304"/>
                <a:cs typeface="Times New Roman" panose="02020603050405020304"/>
              </a:rPr>
              <a:t>specified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attribute.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560070" lvl="1" indent="-227965">
              <a:lnSpc>
                <a:spcPct val="100000"/>
              </a:lnSpc>
              <a:spcBef>
                <a:spcPts val="165"/>
              </a:spcBef>
              <a:buClr>
                <a:srgbClr val="9A2D1F"/>
              </a:buClr>
              <a:buSzPct val="85000"/>
              <a:buChar char="●"/>
              <a:tabLst>
                <a:tab pos="560070" algn="l"/>
              </a:tabLst>
            </a:pP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selects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75" dirty="0">
                <a:latin typeface="Times New Roman" panose="02020603050405020304"/>
                <a:cs typeface="Times New Roman" panose="02020603050405020304"/>
              </a:rPr>
              <a:t>&lt;a&gt;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target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attribute: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26465">
              <a:lnSpc>
                <a:spcPct val="100000"/>
              </a:lnSpc>
              <a:spcBef>
                <a:spcPts val="320"/>
              </a:spcBef>
            </a:pPr>
            <a:r>
              <a:rPr sz="2200" b="0" spc="-110" dirty="0">
                <a:latin typeface="Times New Roman" panose="02020603050405020304"/>
                <a:cs typeface="Times New Roman" panose="02020603050405020304"/>
              </a:rPr>
              <a:t>a[target]</a:t>
            </a:r>
            <a:r>
              <a:rPr sz="2200" b="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200" b="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1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200" b="0" spc="-8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200" b="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20" dirty="0">
                <a:latin typeface="Times New Roman" panose="02020603050405020304"/>
                <a:cs typeface="Times New Roman" panose="02020603050405020304"/>
              </a:rPr>
              <a:t>yellow;</a:t>
            </a:r>
            <a:r>
              <a:rPr sz="2200" b="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buClr>
                <a:srgbClr val="D34816"/>
              </a:buClr>
              <a:buSzPct val="84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200" spc="-229" dirty="0"/>
              <a:t>CSS</a:t>
            </a:r>
            <a:r>
              <a:rPr sz="2200" spc="15" dirty="0"/>
              <a:t> </a:t>
            </a:r>
            <a:r>
              <a:rPr sz="2200" dirty="0"/>
              <a:t>[attribute="value"]</a:t>
            </a:r>
            <a:r>
              <a:rPr sz="2200" spc="50" dirty="0"/>
              <a:t> </a:t>
            </a:r>
            <a:r>
              <a:rPr sz="2200" spc="-10" dirty="0"/>
              <a:t>Selector</a:t>
            </a:r>
            <a:endParaRPr sz="2200"/>
          </a:p>
          <a:p>
            <a:pPr marL="560070" marR="74295" lvl="1" indent="-227965">
              <a:lnSpc>
                <a:spcPts val="2160"/>
              </a:lnSpc>
              <a:spcBef>
                <a:spcPts val="450"/>
              </a:spcBef>
              <a:buClr>
                <a:srgbClr val="9A2D1F"/>
              </a:buClr>
              <a:buSzPct val="85000"/>
              <a:buChar char="●"/>
              <a:tabLst>
                <a:tab pos="561340" algn="l"/>
              </a:tabLst>
            </a:pP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[attribute="value"]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0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specified 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value.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560070" lvl="1" indent="-227965">
              <a:lnSpc>
                <a:spcPct val="100000"/>
              </a:lnSpc>
              <a:spcBef>
                <a:spcPts val="125"/>
              </a:spcBef>
              <a:buClr>
                <a:srgbClr val="9A2D1F"/>
              </a:buClr>
              <a:buSzPct val="85000"/>
              <a:buChar char="●"/>
              <a:tabLst>
                <a:tab pos="560070" algn="l"/>
              </a:tabLst>
            </a:pP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20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latin typeface="Times New Roman" panose="02020603050405020304"/>
                <a:cs typeface="Times New Roman" panose="02020603050405020304"/>
              </a:rPr>
              <a:t>selects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75" dirty="0">
                <a:latin typeface="Times New Roman" panose="02020603050405020304"/>
                <a:cs typeface="Times New Roman" panose="02020603050405020304"/>
              </a:rPr>
              <a:t>&lt;a&gt;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target="_blank"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attribute: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26465">
              <a:lnSpc>
                <a:spcPct val="100000"/>
              </a:lnSpc>
              <a:spcBef>
                <a:spcPts val="315"/>
              </a:spcBef>
            </a:pPr>
            <a:r>
              <a:rPr sz="2200" b="0" spc="-80" dirty="0">
                <a:latin typeface="Times New Roman" panose="02020603050405020304"/>
                <a:cs typeface="Times New Roman" panose="02020603050405020304"/>
              </a:rPr>
              <a:t>a[target="_blank"]</a:t>
            </a:r>
            <a:r>
              <a:rPr sz="2200" b="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200" b="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14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200" b="0" spc="-7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200" b="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120" dirty="0">
                <a:latin typeface="Times New Roman" panose="02020603050405020304"/>
                <a:cs typeface="Times New Roman" panose="02020603050405020304"/>
              </a:rPr>
              <a:t>yellow;</a:t>
            </a:r>
            <a:r>
              <a:rPr sz="2200" b="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7336" y="6785564"/>
            <a:ext cx="2286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61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CSS3</a:t>
            </a:r>
            <a:r>
              <a:rPr spc="-90" dirty="0"/>
              <a:t> </a:t>
            </a:r>
            <a:r>
              <a:rPr spc="-75" dirty="0"/>
              <a:t>Attribute</a:t>
            </a:r>
            <a:r>
              <a:rPr spc="-70" dirty="0"/>
              <a:t> </a:t>
            </a:r>
            <a:r>
              <a:rPr spc="-10" dirty="0"/>
              <a:t>Selectors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71220" y="1736090"/>
            <a:ext cx="8625205" cy="3006090"/>
          </a:xfrm>
          <a:prstGeom prst="rect">
            <a:avLst/>
          </a:prstGeom>
        </p:spPr>
        <p:txBody>
          <a:bodyPr vert="horz" wrap="square" lIns="0" tIns="72764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pc="-275" dirty="0"/>
              <a:t>CSS</a:t>
            </a:r>
            <a:r>
              <a:rPr spc="254" dirty="0"/>
              <a:t> </a:t>
            </a:r>
            <a:r>
              <a:rPr dirty="0"/>
              <a:t>[attribute~="value"]</a:t>
            </a:r>
            <a:r>
              <a:rPr spc="229" dirty="0"/>
              <a:t> </a:t>
            </a:r>
            <a:r>
              <a:rPr spc="-10" dirty="0"/>
              <a:t>Selector</a:t>
            </a:r>
            <a:endParaRPr spc="-10" dirty="0"/>
          </a:p>
          <a:p>
            <a:pPr>
              <a:lnSpc>
                <a:spcPct val="100000"/>
              </a:lnSpc>
              <a:spcBef>
                <a:spcPts val="1330"/>
              </a:spcBef>
              <a:buClr>
                <a:srgbClr val="D34816"/>
              </a:buClr>
              <a:buFont typeface="Times New Roman" panose="02020603050405020304"/>
              <a:buChar char="●"/>
            </a:pPr>
          </a:p>
          <a:p>
            <a:pPr marL="285750" marR="5080" indent="-273685"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b="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b="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65" dirty="0">
                <a:latin typeface="Times New Roman" panose="02020603050405020304"/>
                <a:cs typeface="Times New Roman" panose="02020603050405020304"/>
              </a:rPr>
              <a:t>[attribute~="value"]</a:t>
            </a:r>
            <a:r>
              <a:rPr b="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100" dirty="0">
                <a:latin typeface="Times New Roman" panose="02020603050405020304"/>
                <a:cs typeface="Times New Roman" panose="02020603050405020304"/>
              </a:rPr>
              <a:t>selector</a:t>
            </a:r>
            <a:r>
              <a:rPr b="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b="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1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b="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b="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114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b="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60" dirty="0">
                <a:latin typeface="Times New Roman" panose="02020603050405020304"/>
                <a:cs typeface="Times New Roman" panose="02020603050405020304"/>
              </a:rPr>
              <a:t>elements </a:t>
            </a:r>
            <a:r>
              <a:rPr b="0" spc="-6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b="0" spc="-11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b="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16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b="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75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b="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17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b="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140" dirty="0">
                <a:latin typeface="Times New Roman" panose="02020603050405020304"/>
                <a:cs typeface="Times New Roman" panose="02020603050405020304"/>
              </a:rPr>
              <a:t>containing</a:t>
            </a:r>
            <a:r>
              <a:rPr b="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b="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140" dirty="0">
                <a:latin typeface="Times New Roman" panose="02020603050405020304"/>
                <a:cs typeface="Times New Roman" panose="02020603050405020304"/>
              </a:rPr>
              <a:t>specified</a:t>
            </a:r>
            <a:r>
              <a:rPr b="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spc="-10" dirty="0">
                <a:latin typeface="Times New Roman" panose="02020603050405020304"/>
                <a:cs typeface="Times New Roman" panose="02020603050405020304"/>
              </a:rPr>
              <a:t>word.</a:t>
            </a:r>
            <a:endParaRPr b="0" spc="-10" dirty="0">
              <a:latin typeface="Times New Roman" panose="02020603050405020304"/>
              <a:cs typeface="Times New Roman" panose="02020603050405020304"/>
            </a:endParaRPr>
          </a:p>
          <a:p>
            <a:pPr marL="1064260" marR="3611245" indent="-137795">
              <a:lnSpc>
                <a:spcPct val="100000"/>
              </a:lnSpc>
              <a:spcBef>
                <a:spcPts val="425"/>
              </a:spcBef>
            </a:pPr>
            <a:r>
              <a:rPr sz="2400" b="0" spc="-55" dirty="0">
                <a:latin typeface="Times New Roman" panose="02020603050405020304"/>
                <a:cs typeface="Times New Roman" panose="02020603050405020304"/>
              </a:rPr>
              <a:t>[title~="flower"]</a:t>
            </a:r>
            <a:r>
              <a:rPr sz="2400" b="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0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400" b="0" spc="-60" dirty="0">
                <a:latin typeface="Times New Roman" panose="02020603050405020304"/>
                <a:cs typeface="Times New Roman" panose="02020603050405020304"/>
              </a:rPr>
              <a:t>border:</a:t>
            </a:r>
            <a:r>
              <a:rPr sz="2400" b="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0" spc="-114" dirty="0">
                <a:latin typeface="Times New Roman" panose="02020603050405020304"/>
                <a:cs typeface="Times New Roman" panose="02020603050405020304"/>
              </a:rPr>
              <a:t>5px</a:t>
            </a:r>
            <a:r>
              <a:rPr sz="2400" b="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0" spc="-125" dirty="0">
                <a:latin typeface="Times New Roman" panose="02020603050405020304"/>
                <a:cs typeface="Times New Roman" panose="02020603050405020304"/>
              </a:rPr>
              <a:t>solid</a:t>
            </a:r>
            <a:r>
              <a:rPr sz="2400" b="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0" spc="-100" dirty="0">
                <a:latin typeface="Times New Roman" panose="02020603050405020304"/>
                <a:cs typeface="Times New Roman" panose="02020603050405020304"/>
              </a:rPr>
              <a:t>yellow;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150620">
              <a:lnSpc>
                <a:spcPct val="100000"/>
              </a:lnSpc>
            </a:pPr>
            <a:r>
              <a:rPr sz="2400" b="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6</a:t>
            </a:r>
            <a:r>
              <a:rPr spc="-25" dirty="0"/>
              <a:t>2</a:t>
            </a:r>
            <a:endParaRPr spc="-2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40" y="1145540"/>
            <a:ext cx="782510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What</a:t>
            </a:r>
            <a:r>
              <a:rPr spc="-120" dirty="0"/>
              <a:t> </a:t>
            </a:r>
            <a:r>
              <a:rPr dirty="0"/>
              <a:t>are</a:t>
            </a:r>
            <a:r>
              <a:rPr spc="-125" dirty="0"/>
              <a:t> </a:t>
            </a:r>
            <a:r>
              <a:rPr spc="-40" dirty="0"/>
              <a:t>Pseudo-</a:t>
            </a:r>
            <a:r>
              <a:rPr spc="-10" dirty="0"/>
              <a:t>Elements?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450314" y="1890752"/>
            <a:ext cx="7290434" cy="3542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34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5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pseudo-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specified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parts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to: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425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letter,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line,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element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395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Insert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before,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after,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element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00000"/>
              </a:lnSpc>
              <a:spcBef>
                <a:spcPts val="1540"/>
              </a:spcBef>
              <a:buClr>
                <a:srgbClr val="9A2D1F"/>
              </a:buClr>
              <a:buFont typeface="Times New Roman" panose="02020603050405020304"/>
              <a:buChar char="●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syntax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pseudo-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elements: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ct val="100000"/>
              </a:lnSpc>
              <a:spcBef>
                <a:spcPts val="600"/>
              </a:spcBef>
            </a:pP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selector::pseudo-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property: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value;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6</a:t>
            </a:r>
            <a:r>
              <a:rPr spc="-25" dirty="0"/>
              <a:t>3</a:t>
            </a:r>
            <a:endParaRPr spc="-2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0" dirty="0"/>
              <a:t>All</a:t>
            </a:r>
            <a:r>
              <a:rPr sz="3600" spc="-135" dirty="0"/>
              <a:t> </a:t>
            </a:r>
            <a:r>
              <a:rPr sz="3600" dirty="0"/>
              <a:t>CSS</a:t>
            </a:r>
            <a:r>
              <a:rPr sz="3600" spc="-120" dirty="0"/>
              <a:t> </a:t>
            </a:r>
            <a:r>
              <a:rPr sz="3600" dirty="0"/>
              <a:t>Pseudo</a:t>
            </a:r>
            <a:r>
              <a:rPr sz="3600" spc="-110" dirty="0"/>
              <a:t> </a:t>
            </a:r>
            <a:r>
              <a:rPr sz="3600" spc="-20" dirty="0"/>
              <a:t>Elements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29512" y="1869948"/>
            <a:ext cx="7705343" cy="45369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6</a:t>
            </a:r>
            <a:r>
              <a:rPr spc="-25" dirty="0"/>
              <a:t>4</a:t>
            </a:r>
            <a:endParaRPr spc="-2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20" dirty="0">
                <a:latin typeface="Arial" panose="020B0604020202020204"/>
                <a:cs typeface="Arial" panose="020B0604020202020204"/>
              </a:rPr>
              <a:t>The</a:t>
            </a:r>
            <a:r>
              <a:rPr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b="1" spc="-250" dirty="0">
                <a:latin typeface="Arial" panose="020B0604020202020204"/>
                <a:cs typeface="Arial" panose="020B0604020202020204"/>
              </a:rPr>
              <a:t>:first-</a:t>
            </a:r>
            <a:r>
              <a:rPr b="1" spc="-220" dirty="0">
                <a:latin typeface="Arial" panose="020B0604020202020204"/>
                <a:cs typeface="Arial" panose="020B0604020202020204"/>
              </a:rPr>
              <a:t>line</a:t>
            </a:r>
            <a:r>
              <a:rPr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b="1" spc="-320" dirty="0">
                <a:latin typeface="Arial" panose="020B0604020202020204"/>
                <a:cs typeface="Arial" panose="020B0604020202020204"/>
              </a:rPr>
              <a:t>Pseudo-</a:t>
            </a:r>
            <a:r>
              <a:rPr b="1" spc="-145" dirty="0">
                <a:latin typeface="Arial" panose="020B0604020202020204"/>
                <a:cs typeface="Arial" panose="020B0604020202020204"/>
              </a:rPr>
              <a:t>element</a:t>
            </a:r>
            <a:endParaRPr b="1" spc="-14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294" y="1890752"/>
            <a:ext cx="7444740" cy="3597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4610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"first-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line"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pseudo-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special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styles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first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selector: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b="1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{font-</a:t>
            </a:r>
            <a:r>
              <a:rPr sz="2600" b="1" spc="-35" dirty="0">
                <a:latin typeface="Times New Roman" panose="02020603050405020304"/>
                <a:cs typeface="Times New Roman" panose="02020603050405020304"/>
              </a:rPr>
              <a:t>size:</a:t>
            </a:r>
            <a:r>
              <a:rPr sz="2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12pt}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p::first-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600" b="1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{color: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30" dirty="0">
                <a:latin typeface="Times New Roman" panose="02020603050405020304"/>
                <a:cs typeface="Times New Roman" panose="02020603050405020304"/>
              </a:rPr>
              <a:t>#0000FF;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font-</a:t>
            </a:r>
            <a:r>
              <a:rPr sz="2600" b="1" spc="-65" dirty="0">
                <a:latin typeface="Times New Roman" panose="02020603050405020304"/>
                <a:cs typeface="Times New Roman" panose="02020603050405020304"/>
              </a:rPr>
              <a:t>variant: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35" dirty="0">
                <a:latin typeface="Times New Roman" panose="02020603050405020304"/>
                <a:cs typeface="Times New Roman" panose="02020603050405020304"/>
              </a:rPr>
              <a:t>small-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caps}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332740">
              <a:lnSpc>
                <a:spcPct val="100000"/>
              </a:lnSpc>
              <a:spcBef>
                <a:spcPts val="42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&lt;p&gt;Some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5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4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ends</a:t>
            </a:r>
            <a:r>
              <a:rPr sz="24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14" dirty="0">
                <a:latin typeface="Times New Roman" panose="02020603050405020304"/>
                <a:cs typeface="Times New Roman" panose="02020603050405020304"/>
              </a:rPr>
              <a:t>lines&lt;/p&gt;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30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output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could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something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this: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57530" algn="ctr">
              <a:lnSpc>
                <a:spcPct val="100000"/>
              </a:lnSpc>
              <a:spcBef>
                <a:spcPts val="600"/>
              </a:spcBef>
            </a:pPr>
            <a:r>
              <a:rPr sz="2600" spc="-2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600" spc="-36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600" spc="-4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4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600" spc="-7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4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ENDS</a:t>
            </a:r>
            <a:r>
              <a:rPr sz="2600" spc="-6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lines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6</a:t>
            </a:r>
            <a:r>
              <a:rPr spc="-25" dirty="0"/>
              <a:t>5</a:t>
            </a:r>
            <a:endParaRPr spc="-2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20" dirty="0">
                <a:latin typeface="Arial" panose="020B0604020202020204"/>
                <a:cs typeface="Arial" panose="020B0604020202020204"/>
              </a:rPr>
              <a:t>The</a:t>
            </a:r>
            <a:r>
              <a:rPr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b="1" spc="-250" dirty="0">
                <a:latin typeface="Arial" panose="020B0604020202020204"/>
                <a:cs typeface="Arial" panose="020B0604020202020204"/>
              </a:rPr>
              <a:t>:first-</a:t>
            </a:r>
            <a:r>
              <a:rPr b="1" spc="-185" dirty="0">
                <a:latin typeface="Arial" panose="020B0604020202020204"/>
                <a:cs typeface="Arial" panose="020B0604020202020204"/>
              </a:rPr>
              <a:t>letter</a:t>
            </a:r>
            <a:r>
              <a:rPr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b="1" spc="-325" dirty="0">
                <a:latin typeface="Arial" panose="020B0604020202020204"/>
                <a:cs typeface="Arial" panose="020B0604020202020204"/>
              </a:rPr>
              <a:t>Pseudo-</a:t>
            </a:r>
            <a:r>
              <a:rPr b="1" spc="-140" dirty="0">
                <a:latin typeface="Arial" panose="020B0604020202020204"/>
                <a:cs typeface="Arial" panose="020B0604020202020204"/>
              </a:rPr>
              <a:t>element</a:t>
            </a:r>
            <a:endParaRPr b="1" spc="-14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14" y="1890752"/>
            <a:ext cx="7508240" cy="318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"first-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letter"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pseudo-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special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style 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letter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selector: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ct val="100000"/>
              </a:lnSpc>
              <a:spcBef>
                <a:spcPts val="600"/>
              </a:spcBef>
            </a:pPr>
            <a:r>
              <a:rPr sz="2600" b="1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{font-</a:t>
            </a:r>
            <a:r>
              <a:rPr sz="2600" b="1" spc="-35" dirty="0">
                <a:latin typeface="Times New Roman" panose="02020603050405020304"/>
                <a:cs typeface="Times New Roman" panose="02020603050405020304"/>
              </a:rPr>
              <a:t>size:</a:t>
            </a:r>
            <a:r>
              <a:rPr sz="2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12pt}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ct val="100000"/>
              </a:lnSpc>
              <a:spcBef>
                <a:spcPts val="605"/>
              </a:spcBef>
            </a:pP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p::first-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letter</a:t>
            </a:r>
            <a:r>
              <a:rPr sz="260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{font-</a:t>
            </a:r>
            <a:r>
              <a:rPr sz="2600" b="1" spc="-35" dirty="0">
                <a:latin typeface="Times New Roman" panose="02020603050405020304"/>
                <a:cs typeface="Times New Roman" panose="02020603050405020304"/>
              </a:rPr>
              <a:t>size:</a:t>
            </a:r>
            <a:r>
              <a:rPr sz="2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29" dirty="0">
                <a:latin typeface="Times New Roman" panose="02020603050405020304"/>
                <a:cs typeface="Times New Roman" panose="02020603050405020304"/>
              </a:rPr>
              <a:t>200%;</a:t>
            </a:r>
            <a:r>
              <a:rPr sz="26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45" dirty="0">
                <a:latin typeface="Times New Roman" panose="02020603050405020304"/>
                <a:cs typeface="Times New Roman" panose="02020603050405020304"/>
              </a:rPr>
              <a:t>float:</a:t>
            </a:r>
            <a:r>
              <a:rPr sz="2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left}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ct val="100000"/>
              </a:lnSpc>
              <a:spcBef>
                <a:spcPts val="600"/>
              </a:spcBef>
            </a:pPr>
            <a:r>
              <a:rPr sz="2600" b="1" dirty="0">
                <a:latin typeface="Times New Roman" panose="02020603050405020304"/>
                <a:cs typeface="Times New Roman" panose="02020603050405020304"/>
              </a:rPr>
              <a:t>&lt;p&gt;The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6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words</a:t>
            </a:r>
            <a:r>
              <a:rPr sz="26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90" dirty="0">
                <a:latin typeface="Times New Roman" panose="02020603050405020304"/>
                <a:cs typeface="Times New Roman" panose="02020603050405020304"/>
              </a:rPr>
              <a:t>article.&lt;/p&gt;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output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could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something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this: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48839" y="5111496"/>
            <a:ext cx="1819655" cy="9906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6</a:t>
            </a:r>
            <a:r>
              <a:rPr spc="-25" dirty="0"/>
              <a:t>6</a:t>
            </a:r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490220"/>
            <a:ext cx="4307840" cy="73342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75" dirty="0"/>
              <a:t>E</a:t>
            </a:r>
            <a:r>
              <a:rPr spc="-515" dirty="0"/>
              <a:t>x</a:t>
            </a:r>
            <a:r>
              <a:rPr spc="-180" dirty="0"/>
              <a:t>t</a:t>
            </a:r>
            <a:r>
              <a:rPr spc="-150" dirty="0"/>
              <a:t>e</a:t>
            </a:r>
            <a:r>
              <a:rPr spc="-240" dirty="0"/>
              <a:t>r</a:t>
            </a:r>
            <a:r>
              <a:rPr spc="-250" dirty="0"/>
              <a:t>n</a:t>
            </a:r>
            <a:r>
              <a:rPr spc="-114" dirty="0"/>
              <a:t>a</a:t>
            </a:r>
            <a:r>
              <a:rPr spc="-195" dirty="0"/>
              <a:t>l</a:t>
            </a:r>
            <a:r>
              <a:rPr spc="-155" dirty="0"/>
              <a:t> </a:t>
            </a:r>
            <a:r>
              <a:rPr spc="-355" dirty="0"/>
              <a:t>S</a:t>
            </a:r>
            <a:r>
              <a:rPr spc="-100" dirty="0"/>
              <a:t>t</a:t>
            </a:r>
            <a:r>
              <a:rPr spc="-595" dirty="0"/>
              <a:t>y</a:t>
            </a:r>
            <a:r>
              <a:rPr spc="-155" dirty="0"/>
              <a:t>l</a:t>
            </a:r>
            <a:r>
              <a:rPr spc="-145" dirty="0"/>
              <a:t>e</a:t>
            </a:r>
            <a:r>
              <a:rPr spc="-155" dirty="0"/>
              <a:t> </a:t>
            </a:r>
            <a:r>
              <a:rPr spc="-355" dirty="0"/>
              <a:t>S</a:t>
            </a:r>
            <a:r>
              <a:rPr spc="-295" dirty="0"/>
              <a:t>h</a:t>
            </a:r>
            <a:r>
              <a:rPr spc="-150" dirty="0"/>
              <a:t>ee</a:t>
            </a:r>
            <a:r>
              <a:rPr spc="-105" dirty="0"/>
              <a:t>t</a:t>
            </a:r>
            <a:endParaRPr spc="-105" dirty="0"/>
          </a:p>
        </p:txBody>
      </p:sp>
      <p:sp>
        <p:nvSpPr>
          <p:cNvPr id="4" name="object 4"/>
          <p:cNvSpPr/>
          <p:nvPr/>
        </p:nvSpPr>
        <p:spPr>
          <a:xfrm>
            <a:off x="822960" y="5442203"/>
            <a:ext cx="741045" cy="13970"/>
          </a:xfrm>
          <a:custGeom>
            <a:avLst/>
            <a:gdLst/>
            <a:ahLst/>
            <a:cxnLst/>
            <a:rect l="l" t="t" r="r" b="b"/>
            <a:pathLst>
              <a:path w="741044" h="13970">
                <a:moveTo>
                  <a:pt x="740664" y="13716"/>
                </a:moveTo>
                <a:lnTo>
                  <a:pt x="0" y="13716"/>
                </a:lnTo>
                <a:lnTo>
                  <a:pt x="0" y="0"/>
                </a:lnTo>
                <a:lnTo>
                  <a:pt x="740664" y="0"/>
                </a:lnTo>
                <a:lnTo>
                  <a:pt x="740664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722120"/>
            <a:ext cx="8833485" cy="410273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Char char="●"/>
              <a:tabLst>
                <a:tab pos="287020" algn="l"/>
              </a:tabLst>
            </a:pP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external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style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sheet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ideal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style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applied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pages.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external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style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sheet,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you can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change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look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entire </a:t>
            </a: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site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changing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file.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page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link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sheet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&lt;link&gt;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tag.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600"/>
              </a:spcBef>
            </a:pPr>
            <a:r>
              <a:rPr sz="220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&lt;head&gt;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ct val="100000"/>
              </a:lnSpc>
            </a:pPr>
            <a:r>
              <a:rPr sz="22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&lt;link</a:t>
            </a:r>
            <a:r>
              <a:rPr sz="22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rel="stylesheet"</a:t>
            </a:r>
            <a:r>
              <a:rPr sz="22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type="text/css"</a:t>
            </a:r>
            <a:r>
              <a:rPr sz="2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href="mystyle.css"</a:t>
            </a:r>
            <a:r>
              <a:rPr sz="2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3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/&gt;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</a:pPr>
            <a:r>
              <a:rPr sz="2200" spc="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&lt;/head&gt;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marR="7620" indent="-274320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4000"/>
              <a:buChar char="●"/>
              <a:tabLst>
                <a:tab pos="286385" algn="l"/>
                <a:tab pos="287020" algn="l"/>
              </a:tabLst>
            </a:pP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sheet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written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editor.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contain </a:t>
            </a:r>
            <a:r>
              <a:rPr sz="2200" spc="-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tags.Your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sheet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saved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.css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extension.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600"/>
              </a:spcBef>
            </a:pPr>
            <a:r>
              <a:rPr sz="22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hr{color:sienna;}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</a:pPr>
            <a:r>
              <a:rPr sz="22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2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2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200" spc="-1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2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2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2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2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2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20px</a:t>
            </a:r>
            <a:r>
              <a:rPr sz="22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;</a:t>
            </a:r>
            <a:r>
              <a:rPr sz="2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</a:pPr>
            <a:r>
              <a:rPr sz="22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2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200" spc="-1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2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00" spc="-1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2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200" spc="-1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200" spc="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ou</a:t>
            </a:r>
            <a:r>
              <a:rPr sz="22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2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2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2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2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200" spc="-1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2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2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200" spc="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2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2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2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200" spc="-1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2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spc="-1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5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2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00" spc="-1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200" spc="-1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2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40</a:t>
            </a:r>
            <a:r>
              <a:rPr sz="2200" spc="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2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2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200" spc="-1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2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2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;</a:t>
            </a:r>
            <a:r>
              <a:rPr sz="2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4000"/>
              <a:buFont typeface="Times New Roman" panose="02020603050405020304"/>
              <a:buChar char="●"/>
              <a:tabLst>
                <a:tab pos="286385" algn="l"/>
                <a:tab pos="287020" algn="l"/>
              </a:tabLst>
            </a:pPr>
            <a:r>
              <a:rPr sz="2200" b="1" spc="-30" dirty="0">
                <a:latin typeface="Times New Roman" panose="02020603050405020304"/>
                <a:cs typeface="Times New Roman" panose="02020603050405020304"/>
              </a:rPr>
              <a:t>Note:</a:t>
            </a:r>
            <a:r>
              <a:rPr sz="2200" b="1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leave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spaces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between 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units!</a:t>
            </a:r>
            <a:r>
              <a:rPr sz="2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"margin- </a:t>
            </a:r>
            <a:r>
              <a:rPr sz="2200" spc="-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left:</a:t>
            </a:r>
            <a:r>
              <a:rPr sz="2200" spc="-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20</a:t>
            </a:r>
            <a:r>
              <a:rPr sz="2200" spc="-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px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"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810" y="860425"/>
            <a:ext cx="925512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CSS</a:t>
            </a:r>
            <a:r>
              <a:rPr spc="-65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::before</a:t>
            </a:r>
            <a:r>
              <a:rPr spc="-30" dirty="0"/>
              <a:t> </a:t>
            </a:r>
            <a:r>
              <a:rPr spc="-40" dirty="0"/>
              <a:t>Pseudo-</a:t>
            </a:r>
            <a:r>
              <a:rPr spc="-30" dirty="0"/>
              <a:t>element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1450314" y="1890752"/>
            <a:ext cx="7611745" cy="283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614680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::before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pseudo-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insert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before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5080" indent="-27368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inserts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image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before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&lt;h1&gt;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6465">
              <a:lnSpc>
                <a:spcPct val="100000"/>
              </a:lnSpc>
              <a:spcBef>
                <a:spcPts val="425"/>
              </a:spcBef>
            </a:pP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h1::before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064260">
              <a:lnSpc>
                <a:spcPct val="100000"/>
              </a:lnSpc>
            </a:pP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content: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url(smiley.gif);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926465">
              <a:lnSpc>
                <a:spcPct val="100000"/>
              </a:lnSpc>
            </a:pP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01140" y="5254752"/>
            <a:ext cx="2763011" cy="4953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6</a:t>
            </a:r>
            <a:r>
              <a:rPr spc="-25" dirty="0"/>
              <a:t>7</a:t>
            </a:r>
            <a:endParaRPr spc="-2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CSS</a:t>
            </a:r>
            <a:r>
              <a:rPr spc="-5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::after</a:t>
            </a:r>
            <a:r>
              <a:rPr spc="-10" dirty="0"/>
              <a:t> </a:t>
            </a:r>
            <a:r>
              <a:rPr spc="-40" dirty="0"/>
              <a:t>Pseudo-</a:t>
            </a:r>
            <a:r>
              <a:rPr spc="-30" dirty="0"/>
              <a:t>element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1450314" y="1890752"/>
            <a:ext cx="740029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614680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::after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pseudo-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insert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5080" indent="-27368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inserts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image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&lt;h1&gt;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ct val="100000"/>
              </a:lnSpc>
              <a:spcBef>
                <a:spcPts val="600"/>
              </a:spcBef>
            </a:pP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h1::after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076325">
              <a:lnSpc>
                <a:spcPct val="100000"/>
              </a:lnSpc>
            </a:pP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content: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url(smiley.gif);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841500">
              <a:lnSpc>
                <a:spcPct val="100000"/>
              </a:lnSpc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17548" y="5254752"/>
            <a:ext cx="2723387" cy="59131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6</a:t>
            </a:r>
            <a:r>
              <a:rPr spc="-25" dirty="0"/>
              <a:t>8</a:t>
            </a:r>
            <a:endParaRPr spc="-2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2180" y="627380"/>
            <a:ext cx="694309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&lt;span&gt;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720383" y="6770676"/>
            <a:ext cx="219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71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725" y="1957705"/>
            <a:ext cx="8717915" cy="442150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286385" marR="856615" indent="-274320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span&gt;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inline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group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inline-elements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9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document.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marR="291465" indent="-274320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&lt;span&gt;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tag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inline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&lt;div&gt;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tag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block-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elements.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803275">
              <a:lnSpc>
                <a:spcPct val="100000"/>
              </a:lnSpc>
              <a:spcBef>
                <a:spcPts val="1785"/>
              </a:spcBef>
            </a:pPr>
            <a:r>
              <a:rPr sz="1800" spc="-90" dirty="0">
                <a:latin typeface="Times New Roman" panose="02020603050405020304"/>
                <a:cs typeface="Times New Roman" panose="02020603050405020304"/>
              </a:rPr>
              <a:t>&lt;!DOCTYPE</a:t>
            </a:r>
            <a:r>
              <a:rPr sz="1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html&gt;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803275">
              <a:lnSpc>
                <a:spcPct val="100000"/>
              </a:lnSpc>
            </a:pP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&lt;html&gt;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803275">
              <a:lnSpc>
                <a:spcPct val="100000"/>
              </a:lnSpc>
            </a:pP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&lt;body&gt;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803275" marR="5080">
              <a:lnSpc>
                <a:spcPct val="100000"/>
              </a:lnSpc>
            </a:pP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&lt;p&gt;My</a:t>
            </a:r>
            <a:r>
              <a:rPr sz="1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65" dirty="0">
                <a:latin typeface="Times New Roman" panose="02020603050405020304"/>
                <a:cs typeface="Times New Roman" panose="02020603050405020304"/>
              </a:rPr>
              <a:t>mother</a:t>
            </a:r>
            <a:r>
              <a:rPr sz="1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4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60" dirty="0">
                <a:latin typeface="Times New Roman" panose="02020603050405020304"/>
                <a:cs typeface="Times New Roman" panose="02020603050405020304"/>
              </a:rPr>
              <a:t>&lt;span</a:t>
            </a:r>
            <a:r>
              <a:rPr sz="1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60" dirty="0">
                <a:latin typeface="Times New Roman" panose="02020603050405020304"/>
                <a:cs typeface="Times New Roman" panose="02020603050405020304"/>
              </a:rPr>
              <a:t>style="color:blue;font-</a:t>
            </a:r>
            <a:r>
              <a:rPr sz="1800" spc="-40" dirty="0">
                <a:latin typeface="Times New Roman" panose="02020603050405020304"/>
                <a:cs typeface="Times New Roman" panose="02020603050405020304"/>
              </a:rPr>
              <a:t>weight:bold"&gt;blue&lt;/span&gt;</a:t>
            </a:r>
            <a:r>
              <a:rPr sz="1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eyes </a:t>
            </a:r>
            <a:r>
              <a:rPr sz="1800" spc="-11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70" dirty="0">
                <a:latin typeface="Times New Roman" panose="02020603050405020304"/>
                <a:cs typeface="Times New Roman" panose="02020603050405020304"/>
              </a:rPr>
              <a:t>my</a:t>
            </a:r>
            <a:r>
              <a:rPr sz="1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85" dirty="0">
                <a:latin typeface="Times New Roman" panose="02020603050405020304"/>
                <a:cs typeface="Times New Roman" panose="02020603050405020304"/>
              </a:rPr>
              <a:t>father</a:t>
            </a:r>
            <a:r>
              <a:rPr sz="1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4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60" dirty="0">
                <a:latin typeface="Times New Roman" panose="02020603050405020304"/>
                <a:cs typeface="Times New Roman" panose="02020603050405020304"/>
              </a:rPr>
              <a:t>&lt;span</a:t>
            </a:r>
            <a:r>
              <a:rPr sz="1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70" dirty="0">
                <a:latin typeface="Times New Roman" panose="02020603050405020304"/>
                <a:cs typeface="Times New Roman" panose="02020603050405020304"/>
              </a:rPr>
              <a:t>style="color:darkolivegreen;font-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weight:bold"&gt;dark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green&lt;/span&gt;</a:t>
            </a:r>
            <a:r>
              <a:rPr sz="18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eyes.&lt;/p&gt;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803275">
              <a:lnSpc>
                <a:spcPct val="100000"/>
              </a:lnSpc>
            </a:pPr>
            <a:r>
              <a:rPr sz="1800" spc="35" dirty="0">
                <a:latin typeface="Times New Roman" panose="02020603050405020304"/>
                <a:cs typeface="Times New Roman" panose="02020603050405020304"/>
              </a:rPr>
              <a:t>&lt;/body&gt;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803275">
              <a:lnSpc>
                <a:spcPct val="100000"/>
              </a:lnSpc>
            </a:pPr>
            <a:r>
              <a:rPr sz="1800" spc="55" dirty="0">
                <a:latin typeface="Times New Roman" panose="02020603050405020304"/>
                <a:cs typeface="Times New Roman" panose="02020603050405020304"/>
              </a:rPr>
              <a:t>&lt;/html&gt;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511" y="788930"/>
            <a:ext cx="1736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10" dirty="0">
                <a:latin typeface="Arial" panose="020B0604020202020204"/>
                <a:cs typeface="Arial" panose="020B0604020202020204"/>
              </a:rPr>
              <a:t>Position</a:t>
            </a:r>
            <a:endParaRPr b="1" spc="-31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7460" y="1449500"/>
            <a:ext cx="8130540" cy="51206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38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positioning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allow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6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26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</a:t>
            </a:r>
            <a:r>
              <a:rPr sz="26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element.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5080" indent="-273685">
              <a:lnSpc>
                <a:spcPts val="2810"/>
              </a:lnSpc>
              <a:spcBef>
                <a:spcPts val="64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  <a:tab pos="603885" algn="l"/>
                <a:tab pos="1139825" algn="l"/>
                <a:tab pos="1729105" algn="l"/>
                <a:tab pos="2477135" algn="l"/>
                <a:tab pos="2884170" algn="l"/>
                <a:tab pos="3985260" algn="l"/>
                <a:tab pos="4924425" algn="l"/>
                <a:tab pos="6584950" algn="l"/>
                <a:tab pos="7534275" algn="l"/>
              </a:tabLst>
            </a:pP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place</a:t>
            </a:r>
            <a:r>
              <a:rPr sz="26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behind</a:t>
            </a:r>
            <a:r>
              <a:rPr sz="26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26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specify</a:t>
            </a:r>
            <a:r>
              <a:rPr sz="26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260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600" spc="-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happen</a:t>
            </a:r>
            <a:r>
              <a:rPr sz="2600" spc="-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600" spc="-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element's</a:t>
            </a:r>
            <a:r>
              <a:rPr sz="2600" spc="-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60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too</a:t>
            </a:r>
            <a:r>
              <a:rPr sz="2600" spc="-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big</a:t>
            </a:r>
            <a:r>
              <a:rPr sz="26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155575" indent="-273685">
              <a:lnSpc>
                <a:spcPts val="2810"/>
              </a:lnSpc>
              <a:spcBef>
                <a:spcPts val="59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top,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bottom,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left,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right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properties.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However,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work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unless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position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first.They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work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differently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depending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positioning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method.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24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four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positioning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methods.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789305" lvl="1" indent="-457200">
              <a:lnSpc>
                <a:spcPct val="100000"/>
              </a:lnSpc>
              <a:spcBef>
                <a:spcPts val="130"/>
              </a:spcBef>
              <a:buClr>
                <a:srgbClr val="9A2D1F"/>
              </a:buClr>
              <a:buSzPct val="85000"/>
              <a:buAutoNum type="arabicPeriod"/>
              <a:tabLst>
                <a:tab pos="789305" algn="l"/>
              </a:tabLst>
            </a:pPr>
            <a:r>
              <a:rPr sz="24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static(default)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89305" lvl="1" indent="-457200">
              <a:lnSpc>
                <a:spcPct val="100000"/>
              </a:lnSpc>
              <a:spcBef>
                <a:spcPts val="105"/>
              </a:spcBef>
              <a:buClr>
                <a:srgbClr val="9A2D1F"/>
              </a:buClr>
              <a:buSzPct val="85000"/>
              <a:buAutoNum type="arabicPeriod"/>
              <a:tabLst>
                <a:tab pos="789305" algn="l"/>
              </a:tabLst>
            </a:pP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fixed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89305" lvl="1" indent="-457200">
              <a:lnSpc>
                <a:spcPct val="100000"/>
              </a:lnSpc>
              <a:spcBef>
                <a:spcPts val="120"/>
              </a:spcBef>
              <a:buClr>
                <a:srgbClr val="9A2D1F"/>
              </a:buClr>
              <a:buSzPct val="85000"/>
              <a:buAutoNum type="arabicPeriod"/>
              <a:tabLst>
                <a:tab pos="789305" algn="l"/>
              </a:tabLst>
            </a:pP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relative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89305" lvl="1" indent="-457200">
              <a:lnSpc>
                <a:spcPct val="100000"/>
              </a:lnSpc>
              <a:spcBef>
                <a:spcPts val="110"/>
              </a:spcBef>
              <a:buClr>
                <a:srgbClr val="9A2D1F"/>
              </a:buClr>
              <a:buSzPct val="85000"/>
              <a:buAutoNum type="arabicPeriod"/>
              <a:tabLst>
                <a:tab pos="789305" algn="l"/>
              </a:tabLst>
            </a:pP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absolute</a:t>
            </a:r>
            <a:endParaRPr sz="2400" spc="-10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789305" lvl="1" indent="-457200">
              <a:lnSpc>
                <a:spcPct val="100000"/>
              </a:lnSpc>
              <a:spcBef>
                <a:spcPts val="110"/>
              </a:spcBef>
              <a:buClr>
                <a:srgbClr val="9A2D1F"/>
              </a:buClr>
              <a:buSzPct val="85000"/>
              <a:buAutoNum type="arabicPeriod"/>
              <a:tabLst>
                <a:tab pos="789305" algn="l"/>
              </a:tabLst>
            </a:pPr>
            <a:r>
              <a:rPr lang="en-IN" sz="240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Sticky</a:t>
            </a:r>
            <a:endParaRPr lang="en-IN" sz="240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722" y="6785564"/>
            <a:ext cx="2355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86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25" dirty="0">
                <a:latin typeface="Arial" panose="020B0604020202020204"/>
                <a:cs typeface="Arial" panose="020B0604020202020204"/>
              </a:rPr>
              <a:t>Static</a:t>
            </a:r>
            <a:r>
              <a:rPr b="1" spc="-135" dirty="0">
                <a:latin typeface="Arial" panose="020B0604020202020204"/>
                <a:cs typeface="Arial" panose="020B0604020202020204"/>
              </a:rPr>
              <a:t> </a:t>
            </a:r>
            <a:r>
              <a:rPr b="1" spc="-315" dirty="0">
                <a:latin typeface="Arial" panose="020B0604020202020204"/>
                <a:cs typeface="Arial" panose="020B0604020202020204"/>
              </a:rPr>
              <a:t>Positioning</a:t>
            </a:r>
            <a:endParaRPr b="1" spc="-31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14" y="1890752"/>
            <a:ext cx="6988809" cy="208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685" algn="just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225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static</a:t>
            </a:r>
            <a:r>
              <a:rPr sz="2600" spc="-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00" spc="-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default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600" spc="-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4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static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always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according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flow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page.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298450" indent="-273685" algn="just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Static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affected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3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top, </a:t>
            </a:r>
            <a:r>
              <a:rPr sz="260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bottom,</a:t>
            </a:r>
            <a:r>
              <a:rPr sz="260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left,</a:t>
            </a:r>
            <a:r>
              <a:rPr sz="260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260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properties.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7336" y="6785564"/>
            <a:ext cx="228600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87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35" dirty="0">
                <a:latin typeface="Arial" panose="020B0604020202020204"/>
                <a:cs typeface="Arial" panose="020B0604020202020204"/>
              </a:rPr>
              <a:t>Fixed</a:t>
            </a:r>
            <a:r>
              <a:rPr b="1" spc="-95" dirty="0">
                <a:latin typeface="Arial" panose="020B0604020202020204"/>
                <a:cs typeface="Arial" panose="020B0604020202020204"/>
              </a:rPr>
              <a:t> </a:t>
            </a:r>
            <a:r>
              <a:rPr b="1" spc="-315" dirty="0">
                <a:latin typeface="Arial" panose="020B0604020202020204"/>
                <a:cs typeface="Arial" panose="020B0604020202020204"/>
              </a:rPr>
              <a:t>Positioning</a:t>
            </a:r>
            <a:endParaRPr b="1" spc="-31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33" y="1848109"/>
            <a:ext cx="7414895" cy="44964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321945" indent="-274320">
              <a:lnSpc>
                <a:spcPct val="80000"/>
              </a:lnSpc>
              <a:spcBef>
                <a:spcPts val="620"/>
              </a:spcBef>
              <a:buClr>
                <a:srgbClr val="D34816"/>
              </a:buClr>
              <a:buSzPct val="84000"/>
              <a:buChar char="●"/>
              <a:tabLst>
                <a:tab pos="286385" algn="l"/>
              </a:tabLst>
            </a:pPr>
            <a:r>
              <a:rPr sz="2200" spc="-1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spc="-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20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20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fixed</a:t>
            </a:r>
            <a:r>
              <a:rPr sz="220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position</a:t>
            </a:r>
            <a:r>
              <a:rPr sz="220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20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relative</a:t>
            </a:r>
            <a:r>
              <a:rPr sz="220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browser </a:t>
            </a:r>
            <a:r>
              <a:rPr sz="220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window.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D34816"/>
              </a:buClr>
              <a:buSzPct val="84000"/>
              <a:buChar char="●"/>
              <a:tabLst>
                <a:tab pos="286385" algn="l"/>
              </a:tabLst>
            </a:pPr>
            <a:r>
              <a:rPr sz="2200" spc="-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200" spc="-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200" spc="-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move</a:t>
            </a:r>
            <a:r>
              <a:rPr sz="2200" spc="-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even</a:t>
            </a:r>
            <a:r>
              <a:rPr sz="220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20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window</a:t>
            </a:r>
            <a:r>
              <a:rPr sz="220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scrolled: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375"/>
              </a:lnSpc>
              <a:spcBef>
                <a:spcPts val="70"/>
              </a:spcBef>
            </a:pPr>
            <a:r>
              <a:rPr sz="22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p.pos_fixed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110"/>
              </a:lnSpc>
            </a:pPr>
            <a:r>
              <a:rPr sz="22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marR="5390515">
              <a:lnSpc>
                <a:spcPct val="80000"/>
              </a:lnSpc>
              <a:spcBef>
                <a:spcPts val="265"/>
              </a:spcBef>
            </a:pPr>
            <a:r>
              <a:rPr sz="22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position:fixed; top:30px; right:5px;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110"/>
              </a:lnSpc>
            </a:pPr>
            <a:r>
              <a:rPr sz="22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marR="480060" indent="-274320">
              <a:lnSpc>
                <a:spcPts val="2110"/>
              </a:lnSpc>
              <a:spcBef>
                <a:spcPts val="585"/>
              </a:spcBef>
              <a:buClr>
                <a:srgbClr val="D34816"/>
              </a:buClr>
              <a:buSzPct val="84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200" b="1" spc="-20" dirty="0">
                <a:latin typeface="Times New Roman" panose="02020603050405020304"/>
                <a:cs typeface="Times New Roman" panose="02020603050405020304"/>
              </a:rPr>
              <a:t>Note:</a:t>
            </a:r>
            <a:r>
              <a:rPr sz="22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IE7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IE8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support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fixed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!DOCTYPE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specified.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>
              <a:lnSpc>
                <a:spcPct val="80000"/>
              </a:lnSpc>
              <a:spcBef>
                <a:spcPts val="620"/>
              </a:spcBef>
              <a:buClr>
                <a:srgbClr val="D34816"/>
              </a:buClr>
              <a:buSzPct val="84000"/>
              <a:buChar char="●"/>
              <a:tabLst>
                <a:tab pos="286385" algn="l"/>
              </a:tabLst>
            </a:pP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Fixed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removed</a:t>
            </a:r>
            <a:r>
              <a:rPr sz="2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flow.The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document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behave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fixed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element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does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exist.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75"/>
              </a:spcBef>
              <a:buClr>
                <a:srgbClr val="D34816"/>
              </a:buClr>
              <a:buSzPct val="84000"/>
              <a:buChar char="●"/>
              <a:tabLst>
                <a:tab pos="286385" algn="l"/>
              </a:tabLst>
            </a:pPr>
            <a:r>
              <a:rPr sz="220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Fixed</a:t>
            </a:r>
            <a:r>
              <a:rPr sz="22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2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20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overlap</a:t>
            </a:r>
            <a:r>
              <a:rPr sz="22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20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elements.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8</a:t>
            </a:r>
            <a:r>
              <a:rPr spc="-25" dirty="0"/>
              <a:t>8</a:t>
            </a:r>
            <a:endParaRPr spc="-2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249" y="490332"/>
            <a:ext cx="4218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54" dirty="0">
                <a:latin typeface="Arial" panose="020B0604020202020204"/>
                <a:cs typeface="Arial" panose="020B0604020202020204"/>
              </a:rPr>
              <a:t>Relative</a:t>
            </a:r>
            <a:r>
              <a:rPr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b="1" spc="-320" dirty="0">
                <a:latin typeface="Arial" panose="020B0604020202020204"/>
                <a:cs typeface="Arial" panose="020B0604020202020204"/>
              </a:rPr>
              <a:t>Positioning</a:t>
            </a:r>
            <a:endParaRPr b="1" spc="-32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28" y="987666"/>
            <a:ext cx="8703945" cy="4978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2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relative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0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element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0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relative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position.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600"/>
              </a:spcBef>
            </a:pP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h2.pos_left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</a:pP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marR="6571615">
              <a:lnSpc>
                <a:spcPct val="100000"/>
              </a:lnSpc>
            </a:pP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position:relative; left:-20px;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</a:pP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>
              <a:lnSpc>
                <a:spcPct val="100000"/>
              </a:lnSpc>
              <a:spcBef>
                <a:spcPts val="595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relatively</a:t>
            </a:r>
            <a:r>
              <a:rPr sz="20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00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0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0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moved</a:t>
            </a:r>
            <a:r>
              <a:rPr sz="20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overlap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0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reserved</a:t>
            </a:r>
            <a:r>
              <a:rPr sz="20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space</a:t>
            </a:r>
            <a:r>
              <a:rPr sz="20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0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0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3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still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preserved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flow.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  <a:spcBef>
                <a:spcPts val="605"/>
              </a:spcBef>
            </a:pP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h2.pos_top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</a:pP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marR="6571615">
              <a:lnSpc>
                <a:spcPct val="100000"/>
              </a:lnSpc>
            </a:pP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position:relative; </a:t>
            </a:r>
            <a:r>
              <a:rPr sz="20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top:-</a:t>
            </a:r>
            <a:r>
              <a:rPr sz="2000" b="1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50px;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ct val="100000"/>
              </a:lnSpc>
            </a:pPr>
            <a:r>
              <a:rPr sz="2000" b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6385" marR="175895" indent="-274320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000" spc="-114" dirty="0">
                <a:latin typeface="Times New Roman" panose="02020603050405020304"/>
                <a:cs typeface="Times New Roman" panose="02020603050405020304"/>
              </a:rPr>
              <a:t>Relatively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90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often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7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25" dirty="0"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10" dirty="0">
                <a:latin typeface="Times New Roman" panose="02020603050405020304"/>
                <a:cs typeface="Times New Roman" panose="02020603050405020304"/>
              </a:rPr>
              <a:t>absolutely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positioned 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elements.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665"/>
              </a:lnSpc>
            </a:pPr>
            <a:r>
              <a:rPr spc="-25" dirty="0"/>
              <a:t>8</a:t>
            </a:r>
            <a:r>
              <a:rPr spc="-25" dirty="0"/>
              <a:t>9</a:t>
            </a:r>
            <a:endParaRPr spc="-2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25" dirty="0">
                <a:latin typeface="Arial" panose="020B0604020202020204"/>
                <a:cs typeface="Arial" panose="020B0604020202020204"/>
              </a:rPr>
              <a:t>Absolute</a:t>
            </a:r>
            <a:r>
              <a:rPr b="1" spc="-155" dirty="0">
                <a:latin typeface="Arial" panose="020B0604020202020204"/>
                <a:cs typeface="Arial" panose="020B0604020202020204"/>
              </a:rPr>
              <a:t> </a:t>
            </a:r>
            <a:r>
              <a:rPr b="1" spc="-315" dirty="0">
                <a:latin typeface="Arial" panose="020B0604020202020204"/>
                <a:cs typeface="Arial" panose="020B0604020202020204"/>
              </a:rPr>
              <a:t>Positioning</a:t>
            </a:r>
            <a:endParaRPr b="1" spc="-31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320" y="1840535"/>
            <a:ext cx="7616190" cy="41313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5080" indent="-274955" algn="just">
              <a:lnSpc>
                <a:spcPct val="80000"/>
              </a:lnSpc>
              <a:spcBef>
                <a:spcPts val="67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2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absolute</a:t>
            </a:r>
            <a:r>
              <a:rPr sz="2400" spc="1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position</a:t>
            </a:r>
            <a:r>
              <a:rPr sz="2400" spc="3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2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1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400" spc="3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relative</a:t>
            </a:r>
            <a:r>
              <a:rPr sz="2400" spc="1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3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first </a:t>
            </a:r>
            <a:r>
              <a:rPr sz="24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2400" spc="-2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2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2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2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position</a:t>
            </a:r>
            <a:r>
              <a:rPr sz="2400" spc="-1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400" spc="-2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400" spc="-1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static.</a:t>
            </a:r>
            <a:r>
              <a:rPr sz="2400" spc="-8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400" spc="-3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400" spc="-1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such </a:t>
            </a:r>
            <a:r>
              <a:rPr sz="2400" spc="-9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3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4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found,</a:t>
            </a:r>
            <a:r>
              <a:rPr sz="2400" spc="-15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4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containing</a:t>
            </a:r>
            <a:r>
              <a:rPr sz="2400" spc="-4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75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4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996633"/>
                </a:solidFill>
                <a:latin typeface="Times New Roman" panose="02020603050405020304"/>
                <a:cs typeface="Times New Roman" panose="02020603050405020304"/>
              </a:rPr>
              <a:t>&lt;html&gt;: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590"/>
              </a:lnSpc>
              <a:spcBef>
                <a:spcPts val="25"/>
              </a:spcBef>
            </a:pPr>
            <a:r>
              <a:rPr sz="24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h2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305"/>
              </a:lnSpc>
            </a:pPr>
            <a:r>
              <a:rPr sz="24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5347970">
              <a:lnSpc>
                <a:spcPct val="80000"/>
              </a:lnSpc>
              <a:spcBef>
                <a:spcPts val="285"/>
              </a:spcBef>
            </a:pP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position:absolute; 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left:100px; top:150px;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305"/>
              </a:lnSpc>
            </a:pPr>
            <a:r>
              <a:rPr sz="24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marR="125095" indent="-274955">
              <a:lnSpc>
                <a:spcPct val="8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Absolutely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removed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normal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flow.The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document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other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behave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absolutely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does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exist.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7020" indent="-274320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40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Absolutely</a:t>
            </a:r>
            <a:r>
              <a:rPr sz="240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400" spc="-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400" spc="-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overlap</a:t>
            </a:r>
            <a:r>
              <a:rPr sz="240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40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elements.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722" y="6785564"/>
            <a:ext cx="2355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90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718820"/>
            <a:ext cx="829119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Overlapping</a:t>
            </a:r>
            <a:r>
              <a:rPr spc="-190" dirty="0"/>
              <a:t> </a:t>
            </a:r>
            <a:r>
              <a:rPr spc="-25" dirty="0"/>
              <a:t>Elements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71525" y="1480820"/>
            <a:ext cx="8465185" cy="3869690"/>
          </a:xfrm>
          <a:prstGeom prst="rect">
            <a:avLst/>
          </a:prstGeom>
        </p:spPr>
        <p:txBody>
          <a:bodyPr vert="horz" wrap="square" lIns="0" tIns="57785" rIns="0" bIns="0" rtlCol="0">
            <a:noAutofit/>
          </a:bodyPr>
          <a:lstStyle/>
          <a:p>
            <a:pPr marL="299085" marR="749935" indent="-274320">
              <a:lnSpc>
                <a:spcPts val="2810"/>
              </a:lnSpc>
              <a:spcBef>
                <a:spcPts val="455"/>
              </a:spcBef>
              <a:buClr>
                <a:srgbClr val="D34816"/>
              </a:buClr>
              <a:buSzPct val="85000"/>
              <a:buChar char="●"/>
              <a:tabLst>
                <a:tab pos="299085" algn="l"/>
              </a:tabLst>
            </a:pP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positioned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outside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0" dirty="0">
                <a:latin typeface="Times New Roman" panose="02020603050405020304"/>
                <a:cs typeface="Times New Roman" panose="02020603050405020304"/>
              </a:rPr>
              <a:t>flow,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they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overlap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elements.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99085" marR="328930" indent="-274320">
              <a:lnSpc>
                <a:spcPts val="2810"/>
              </a:lnSpc>
              <a:spcBef>
                <a:spcPts val="595"/>
              </a:spcBef>
              <a:buClr>
                <a:srgbClr val="D34816"/>
              </a:buClr>
              <a:buSzPct val="85000"/>
              <a:buChar char="●"/>
              <a:tabLst>
                <a:tab pos="299085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z-</a:t>
            </a:r>
            <a:r>
              <a:rPr sz="26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26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stack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(which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placed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front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of,</a:t>
            </a:r>
            <a:r>
              <a:rPr sz="26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behind,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others).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99085" marR="1863090" indent="-274320">
              <a:lnSpc>
                <a:spcPts val="3410"/>
              </a:lnSpc>
              <a:spcBef>
                <a:spcPts val="115"/>
              </a:spcBef>
              <a:buClr>
                <a:srgbClr val="D34816"/>
              </a:buClr>
              <a:buSzPct val="85000"/>
              <a:buChar char="●"/>
              <a:tabLst>
                <a:tab pos="299085" algn="l"/>
              </a:tabLst>
            </a:pPr>
            <a:r>
              <a:rPr sz="2600" spc="-24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positive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negative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stack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order: </a:t>
            </a:r>
            <a:r>
              <a:rPr sz="26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img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99085">
              <a:lnSpc>
                <a:spcPts val="2490"/>
              </a:lnSpc>
            </a:pP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99085" marR="6275070">
              <a:lnSpc>
                <a:spcPts val="2810"/>
              </a:lnSpc>
              <a:spcBef>
                <a:spcPts val="200"/>
              </a:spcBef>
            </a:pP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position:absolute; 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z-</a:t>
            </a:r>
            <a:r>
              <a:rPr sz="26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index:-</a:t>
            </a: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99085">
              <a:lnSpc>
                <a:spcPts val="2765"/>
              </a:lnSpc>
            </a:pPr>
            <a:r>
              <a:rPr sz="26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99085" marR="306705" indent="-274320">
              <a:lnSpc>
                <a:spcPts val="2810"/>
              </a:lnSpc>
              <a:spcBef>
                <a:spcPts val="635"/>
              </a:spcBef>
              <a:buClr>
                <a:srgbClr val="D34816"/>
              </a:buClr>
              <a:buSzPct val="85000"/>
              <a:buChar char="●"/>
              <a:tabLst>
                <a:tab pos="299085" algn="l"/>
              </a:tabLst>
            </a:pPr>
            <a:r>
              <a:rPr sz="2600" spc="-24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greater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stack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always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front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element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lower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stack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order.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06375">
              <a:lnSpc>
                <a:spcPts val="2965"/>
              </a:lnSpc>
            </a:pPr>
            <a:endParaRPr sz="2100" baseline="-28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Navigation</a:t>
            </a:r>
            <a:r>
              <a:rPr spc="-160" dirty="0"/>
              <a:t> </a:t>
            </a:r>
            <a:r>
              <a:rPr spc="-20" dirty="0"/>
              <a:t>Bars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1450314" y="1815083"/>
            <a:ext cx="7404100" cy="351345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95" dirty="0">
                <a:latin typeface="Times New Roman" panose="02020603050405020304"/>
                <a:cs typeface="Times New Roman" panose="02020603050405020304"/>
              </a:rPr>
              <a:t>Having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easy-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to-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navigation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important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site.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5750" marR="538480" indent="-273685">
              <a:lnSpc>
                <a:spcPct val="100000"/>
              </a:lnSpc>
              <a:spcBef>
                <a:spcPts val="600"/>
              </a:spcBef>
              <a:buClr>
                <a:srgbClr val="D34816"/>
              </a:buClr>
              <a:buSzPct val="85000"/>
              <a:buChar char="●"/>
              <a:tabLst>
                <a:tab pos="287020" algn="l"/>
              </a:tabLst>
            </a:pP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5" dirty="0">
                <a:latin typeface="Times New Roman" panose="02020603050405020304"/>
                <a:cs typeface="Times New Roman" panose="02020603050405020304"/>
              </a:rPr>
              <a:t>CSS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transform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boring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9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menus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good-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looking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navigation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bars.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25"/>
              </a:spcBef>
              <a:buClr>
                <a:srgbClr val="D34816"/>
              </a:buClr>
              <a:buFont typeface="Times New Roman" panose="02020603050405020304"/>
              <a:buChar char="●"/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600" b="1" spc="-30" dirty="0">
                <a:latin typeface="Times New Roman" panose="02020603050405020304"/>
                <a:cs typeface="Times New Roman" panose="02020603050405020304"/>
              </a:rPr>
              <a:t>Navigation</a:t>
            </a:r>
            <a:r>
              <a:rPr sz="26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20" dirty="0">
                <a:latin typeface="Times New Roman" panose="02020603050405020304"/>
                <a:cs typeface="Times New Roman" panose="02020603050405020304"/>
              </a:rPr>
              <a:t>Bar</a:t>
            </a:r>
            <a:r>
              <a:rPr sz="26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23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20" dirty="0"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26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Links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60705" lvl="1" indent="-227965">
              <a:lnSpc>
                <a:spcPct val="100000"/>
              </a:lnSpc>
              <a:spcBef>
                <a:spcPts val="425"/>
              </a:spcBef>
              <a:buClr>
                <a:srgbClr val="9A2D1F"/>
              </a:buClr>
              <a:buSzPct val="85000"/>
              <a:buChar char="●"/>
              <a:tabLst>
                <a:tab pos="560705" algn="l"/>
              </a:tabLst>
            </a:pPr>
            <a:r>
              <a:rPr sz="2400" spc="-3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navigation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bar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needs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standard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15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base.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60070" marR="770890" lvl="1" indent="-227965">
              <a:lnSpc>
                <a:spcPct val="100000"/>
              </a:lnSpc>
              <a:spcBef>
                <a:spcPts val="400"/>
              </a:spcBef>
              <a:buClr>
                <a:srgbClr val="9A2D1F"/>
              </a:buClr>
              <a:buSzPct val="85000"/>
              <a:buChar char="●"/>
              <a:tabLst>
                <a:tab pos="561340" algn="l"/>
              </a:tabLst>
            </a:pP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examples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build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navigation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bar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a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standard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15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list.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pc="-25" dirty="0"/>
              <a:t>16</a:t>
            </a:r>
            <a:r>
              <a:rPr spc="-25" dirty="0"/>
              <a:t>7</a:t>
            </a:r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307" y="1145514"/>
            <a:ext cx="4216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I</a:t>
            </a:r>
            <a:r>
              <a:rPr spc="-250" dirty="0"/>
              <a:t>n</a:t>
            </a:r>
            <a:r>
              <a:rPr spc="-180" dirty="0"/>
              <a:t>t</a:t>
            </a:r>
            <a:r>
              <a:rPr spc="-150" dirty="0"/>
              <a:t>e</a:t>
            </a:r>
            <a:r>
              <a:rPr spc="-240" dirty="0"/>
              <a:t>r</a:t>
            </a:r>
            <a:r>
              <a:rPr spc="-250" dirty="0"/>
              <a:t>n</a:t>
            </a:r>
            <a:r>
              <a:rPr spc="-114" dirty="0"/>
              <a:t>a</a:t>
            </a:r>
            <a:r>
              <a:rPr spc="-195" dirty="0"/>
              <a:t>l</a:t>
            </a:r>
            <a:r>
              <a:rPr spc="-114" dirty="0"/>
              <a:t> </a:t>
            </a:r>
            <a:r>
              <a:rPr spc="-395" dirty="0"/>
              <a:t>S</a:t>
            </a:r>
            <a:r>
              <a:rPr spc="-100" dirty="0"/>
              <a:t>t</a:t>
            </a:r>
            <a:r>
              <a:rPr spc="-555" dirty="0"/>
              <a:t>y</a:t>
            </a:r>
            <a:r>
              <a:rPr spc="-195" dirty="0"/>
              <a:t>l</a:t>
            </a:r>
            <a:r>
              <a:rPr spc="-145" dirty="0"/>
              <a:t>e</a:t>
            </a:r>
            <a:r>
              <a:rPr spc="-114" dirty="0"/>
              <a:t> </a:t>
            </a:r>
            <a:r>
              <a:rPr spc="-395" dirty="0"/>
              <a:t>S</a:t>
            </a:r>
            <a:r>
              <a:rPr spc="-295" dirty="0"/>
              <a:t>h</a:t>
            </a:r>
            <a:r>
              <a:rPr spc="-110" dirty="0"/>
              <a:t>e</a:t>
            </a:r>
            <a:r>
              <a:rPr spc="-190" dirty="0"/>
              <a:t>e</a:t>
            </a:r>
            <a:r>
              <a:rPr spc="-105" dirty="0"/>
              <a:t>t</a:t>
            </a:r>
            <a:endParaRPr spc="-105" dirty="0"/>
          </a:p>
        </p:txBody>
      </p:sp>
      <p:sp>
        <p:nvSpPr>
          <p:cNvPr id="4" name="object 4"/>
          <p:cNvSpPr txBox="1"/>
          <p:nvPr/>
        </p:nvSpPr>
        <p:spPr>
          <a:xfrm>
            <a:off x="1450340" y="2442210"/>
            <a:ext cx="7590790" cy="4232910"/>
          </a:xfrm>
          <a:prstGeom prst="rect">
            <a:avLst/>
          </a:prstGeom>
        </p:spPr>
        <p:txBody>
          <a:bodyPr vert="horz" wrap="square" lIns="0" tIns="57785" rIns="0" bIns="0" rtlCol="0">
            <a:noAutofit/>
          </a:bodyPr>
          <a:lstStyle/>
          <a:p>
            <a:pPr marL="12065" marR="5080" indent="0">
              <a:lnSpc>
                <a:spcPts val="2810"/>
              </a:lnSpc>
              <a:spcBef>
                <a:spcPts val="455"/>
              </a:spcBef>
              <a:buClr>
                <a:srgbClr val="D34816"/>
              </a:buClr>
              <a:buSzPct val="85000"/>
              <a:buNone/>
              <a:tabLst>
                <a:tab pos="287655" algn="l"/>
              </a:tabLst>
            </a:pPr>
            <a:r>
              <a:rPr sz="2600" spc="-3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9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e  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7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15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600" spc="-71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9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9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e  </a:t>
            </a:r>
            <a:r>
              <a:rPr sz="2600" spc="-14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6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section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20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page,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1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&lt;style&gt;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tag,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like </a:t>
            </a:r>
            <a:r>
              <a:rPr sz="2600" spc="-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this: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965"/>
              </a:lnSpc>
              <a:spcBef>
                <a:spcPts val="240"/>
              </a:spcBef>
            </a:pP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&lt;head&gt;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841500" marR="3600450" indent="-915035">
              <a:lnSpc>
                <a:spcPts val="2810"/>
              </a:lnSpc>
              <a:spcBef>
                <a:spcPts val="195"/>
              </a:spcBef>
            </a:pPr>
            <a:r>
              <a:rPr sz="2600" spc="2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600" spc="-2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2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2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spc="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00" spc="5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1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2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-1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600" spc="1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&gt;  </a:t>
            </a:r>
            <a:r>
              <a:rPr sz="26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hr</a:t>
            </a:r>
            <a:r>
              <a:rPr sz="26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{color:red;}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841500">
              <a:lnSpc>
                <a:spcPts val="2605"/>
              </a:lnSpc>
            </a:pPr>
            <a:r>
              <a:rPr sz="26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00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-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00" spc="-2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t: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0p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;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 marR="3191510" indent="1554480">
              <a:lnSpc>
                <a:spcPts val="2810"/>
              </a:lnSpc>
              <a:spcBef>
                <a:spcPts val="195"/>
              </a:spcBef>
            </a:pP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od</a:t>
            </a:r>
            <a:r>
              <a:rPr sz="2600" spc="-2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00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2600" spc="-1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-1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600" spc="-1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ou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00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-  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00" spc="-2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2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00" spc="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00" spc="-2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2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0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00" spc="-1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00" spc="5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-2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00" spc="-1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6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4</a:t>
            </a:r>
            <a:r>
              <a:rPr sz="260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600" spc="1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600" spc="-1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0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r>
              <a:rPr sz="26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600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;</a:t>
            </a:r>
            <a:r>
              <a:rPr sz="26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7100">
              <a:lnSpc>
                <a:spcPts val="2610"/>
              </a:lnSpc>
            </a:pPr>
            <a:r>
              <a:rPr sz="2600" spc="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&lt;/style&gt;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965"/>
              </a:lnSpc>
            </a:pPr>
            <a:r>
              <a:rPr sz="2600" spc="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&lt;/head&gt;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960" y="531495"/>
            <a:ext cx="377317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5" dirty="0"/>
              <a:t>Navigation</a:t>
            </a:r>
            <a:r>
              <a:rPr sz="3200" spc="-150" dirty="0"/>
              <a:t> </a:t>
            </a:r>
            <a:r>
              <a:rPr sz="3200" spc="-20" dirty="0"/>
              <a:t>Bars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05200" y="273050"/>
            <a:ext cx="5904230" cy="14795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46469" y="1130297"/>
            <a:ext cx="2726690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72490">
              <a:lnSpc>
                <a:spcPct val="100000"/>
              </a:lnSpc>
              <a:spcBef>
                <a:spcPts val="100"/>
              </a:spcBef>
              <a:tabLst>
                <a:tab pos="828675" algn="l"/>
              </a:tabLst>
            </a:pPr>
            <a:r>
              <a:rPr sz="1800" spc="-120" dirty="0">
                <a:latin typeface="Times New Roman" panose="02020603050405020304"/>
                <a:cs typeface="Times New Roman" panose="02020603050405020304"/>
              </a:rPr>
              <a:t>body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800" spc="-80" dirty="0">
                <a:latin typeface="Times New Roman" panose="02020603050405020304"/>
                <a:cs typeface="Times New Roman" panose="02020603050405020304"/>
              </a:rPr>
              <a:t>margin: </a:t>
            </a:r>
            <a:r>
              <a:rPr sz="1800" spc="-35" dirty="0">
                <a:latin typeface="Times New Roman" panose="02020603050405020304"/>
                <a:cs typeface="Times New Roman" panose="02020603050405020304"/>
              </a:rPr>
              <a:t>0;</a:t>
            </a:r>
            <a:r>
              <a:rPr sz="18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1800" spc="-85" dirty="0">
                <a:latin typeface="Times New Roman" panose="02020603050405020304"/>
                <a:cs typeface="Times New Roman" panose="02020603050405020304"/>
              </a:rPr>
              <a:t>ul</a:t>
            </a:r>
            <a:r>
              <a:rPr sz="1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216535" marR="791210">
              <a:lnSpc>
                <a:spcPct val="100000"/>
              </a:lnSpc>
            </a:pPr>
            <a:r>
              <a:rPr sz="1800" spc="-75" dirty="0">
                <a:latin typeface="Times New Roman" panose="02020603050405020304"/>
                <a:cs typeface="Times New Roman" panose="02020603050405020304"/>
              </a:rPr>
              <a:t>list-</a:t>
            </a:r>
            <a:r>
              <a:rPr sz="1800" spc="-85" dirty="0">
                <a:latin typeface="Times New Roman" panose="02020603050405020304"/>
                <a:cs typeface="Times New Roman" panose="02020603050405020304"/>
              </a:rPr>
              <a:t>style-</a:t>
            </a:r>
            <a:r>
              <a:rPr sz="1800" spc="-60" dirty="0">
                <a:latin typeface="Times New Roman" panose="02020603050405020304"/>
                <a:cs typeface="Times New Roman" panose="02020603050405020304"/>
              </a:rPr>
              <a:t>type: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none; </a:t>
            </a:r>
            <a:r>
              <a:rPr sz="1800" spc="-80" dirty="0">
                <a:latin typeface="Times New Roman" panose="02020603050405020304"/>
                <a:cs typeface="Times New Roman" panose="02020603050405020304"/>
              </a:rPr>
              <a:t>margin:</a:t>
            </a:r>
            <a:r>
              <a:rPr sz="18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5" dirty="0">
                <a:latin typeface="Times New Roman" panose="02020603050405020304"/>
                <a:cs typeface="Times New Roman" panose="02020603050405020304"/>
              </a:rPr>
              <a:t>0;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216535">
              <a:lnSpc>
                <a:spcPct val="100000"/>
              </a:lnSpc>
            </a:pPr>
            <a:r>
              <a:rPr sz="1800" spc="-95" dirty="0">
                <a:latin typeface="Times New Roman" panose="02020603050405020304"/>
                <a:cs typeface="Times New Roman" panose="02020603050405020304"/>
              </a:rPr>
              <a:t>padding:</a:t>
            </a:r>
            <a:r>
              <a:rPr sz="1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5" dirty="0">
                <a:latin typeface="Times New Roman" panose="02020603050405020304"/>
                <a:cs typeface="Times New Roman" panose="02020603050405020304"/>
              </a:rPr>
              <a:t>0;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216535">
              <a:lnSpc>
                <a:spcPct val="100000"/>
              </a:lnSpc>
            </a:pPr>
            <a:r>
              <a:rPr sz="1800" spc="-65" dirty="0">
                <a:latin typeface="Times New Roman" panose="02020603050405020304"/>
                <a:cs typeface="Times New Roman" panose="02020603050405020304"/>
              </a:rPr>
              <a:t>width:</a:t>
            </a:r>
            <a:r>
              <a:rPr sz="18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25%;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216535" marR="205740">
              <a:lnSpc>
                <a:spcPct val="100000"/>
              </a:lnSpc>
            </a:pPr>
            <a:r>
              <a:rPr sz="1800" spc="-9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1800" spc="-60" dirty="0">
                <a:latin typeface="Times New Roman" panose="02020603050405020304"/>
                <a:cs typeface="Times New Roman" panose="02020603050405020304"/>
              </a:rPr>
              <a:t>color: </a:t>
            </a:r>
            <a:r>
              <a:rPr sz="1800" spc="-30" dirty="0">
                <a:latin typeface="Times New Roman" panose="02020603050405020304"/>
                <a:cs typeface="Times New Roman" panose="02020603050405020304"/>
              </a:rPr>
              <a:t>#f1f1f1; </a:t>
            </a:r>
            <a:r>
              <a:rPr sz="1800" spc="-75" dirty="0">
                <a:latin typeface="Times New Roman" panose="02020603050405020304"/>
                <a:cs typeface="Times New Roman" panose="02020603050405020304"/>
              </a:rPr>
              <a:t>position:</a:t>
            </a:r>
            <a:r>
              <a:rPr sz="1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fixed;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216535" marR="1241425">
              <a:lnSpc>
                <a:spcPct val="100000"/>
              </a:lnSpc>
            </a:pPr>
            <a:r>
              <a:rPr sz="1800" spc="-80" dirty="0">
                <a:latin typeface="Times New Roman" panose="02020603050405020304"/>
                <a:cs typeface="Times New Roman" panose="02020603050405020304"/>
              </a:rPr>
              <a:t>height:</a:t>
            </a:r>
            <a:r>
              <a:rPr sz="1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100%; </a:t>
            </a:r>
            <a:r>
              <a:rPr sz="1800" spc="-95" dirty="0">
                <a:latin typeface="Times New Roman" panose="02020603050405020304"/>
                <a:cs typeface="Times New Roman" panose="02020603050405020304"/>
              </a:rPr>
              <a:t>overflow:</a:t>
            </a:r>
            <a:r>
              <a:rPr sz="18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auto;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216535" marR="891540">
              <a:lnSpc>
                <a:spcPct val="100000"/>
              </a:lnSpc>
            </a:pPr>
            <a:r>
              <a:rPr sz="1800" spc="-110" dirty="0">
                <a:latin typeface="Times New Roman" panose="02020603050405020304"/>
                <a:cs typeface="Times New Roman" panose="02020603050405020304"/>
              </a:rPr>
              <a:t>display:</a:t>
            </a:r>
            <a:r>
              <a:rPr sz="1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block; </a:t>
            </a:r>
            <a:r>
              <a:rPr sz="1800" spc="-6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18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#000; </a:t>
            </a:r>
            <a:r>
              <a:rPr sz="1800" spc="-95" dirty="0">
                <a:latin typeface="Times New Roman" panose="02020603050405020304"/>
                <a:cs typeface="Times New Roman" panose="02020603050405020304"/>
              </a:rPr>
              <a:t>padding:</a:t>
            </a:r>
            <a:r>
              <a:rPr sz="18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90" dirty="0">
                <a:latin typeface="Times New Roman" panose="02020603050405020304"/>
                <a:cs typeface="Times New Roman" panose="02020603050405020304"/>
              </a:rPr>
              <a:t>8px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16px;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216535">
              <a:lnSpc>
                <a:spcPct val="100000"/>
              </a:lnSpc>
            </a:pPr>
            <a:r>
              <a:rPr sz="1800" spc="-35" dirty="0">
                <a:latin typeface="Times New Roman" panose="02020603050405020304"/>
                <a:cs typeface="Times New Roman" panose="02020603050405020304"/>
              </a:rPr>
              <a:t>text-</a:t>
            </a:r>
            <a:r>
              <a:rPr sz="1800" spc="-70" dirty="0">
                <a:latin typeface="Times New Roman" panose="02020603050405020304"/>
                <a:cs typeface="Times New Roman" panose="02020603050405020304"/>
              </a:rPr>
              <a:t>decoration: </a:t>
            </a:r>
            <a:r>
              <a:rPr sz="1800" spc="-20" dirty="0">
                <a:latin typeface="Times New Roman" panose="02020603050405020304"/>
                <a:cs typeface="Times New Roman" panose="02020603050405020304"/>
              </a:rPr>
              <a:t>none;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1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85" dirty="0">
                <a:latin typeface="Times New Roman" panose="02020603050405020304"/>
                <a:cs typeface="Times New Roman" panose="02020603050405020304"/>
              </a:rPr>
              <a:t>a.active</a:t>
            </a:r>
            <a:r>
              <a:rPr sz="1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0" dirty="0">
                <a:latin typeface="Times New Roman" panose="02020603050405020304"/>
                <a:cs typeface="Times New Roman" panose="02020603050405020304"/>
              </a:rPr>
              <a:t>{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216535" marR="5080">
              <a:lnSpc>
                <a:spcPct val="100000"/>
              </a:lnSpc>
            </a:pPr>
            <a:r>
              <a:rPr sz="1800" spc="-9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1800" spc="-60" dirty="0">
                <a:latin typeface="Times New Roman" panose="02020603050405020304"/>
                <a:cs typeface="Times New Roman" panose="02020603050405020304"/>
              </a:rPr>
              <a:t>color: </a:t>
            </a:r>
            <a:r>
              <a:rPr sz="1800" spc="-45" dirty="0">
                <a:latin typeface="Times New Roman" panose="02020603050405020304"/>
                <a:cs typeface="Times New Roman" panose="02020603050405020304"/>
              </a:rPr>
              <a:t>#4CAF50; </a:t>
            </a:r>
            <a:r>
              <a:rPr sz="1800" spc="-6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18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Times New Roman" panose="02020603050405020304"/>
                <a:cs typeface="Times New Roman" panose="02020603050405020304"/>
              </a:rPr>
              <a:t>white;}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pc="-25" dirty="0"/>
              <a:t>16</a:t>
            </a:r>
            <a:r>
              <a:rPr spc="-25" dirty="0"/>
              <a:t>8</a:t>
            </a:r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xfrm>
            <a:off x="4572000" y="1752600"/>
            <a:ext cx="4809490" cy="480250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216535" marR="1748790" indent="-204470">
              <a:lnSpc>
                <a:spcPct val="108000"/>
              </a:lnSpc>
              <a:spcBef>
                <a:spcPts val="100"/>
              </a:spcBef>
            </a:pPr>
            <a:r>
              <a:rPr spc="-85" dirty="0"/>
              <a:t>li</a:t>
            </a:r>
            <a:r>
              <a:rPr spc="20" dirty="0"/>
              <a:t> </a:t>
            </a:r>
            <a:r>
              <a:rPr spc="-75" dirty="0"/>
              <a:t>a:hover:not(.active)</a:t>
            </a:r>
            <a:r>
              <a:rPr spc="-10" dirty="0"/>
              <a:t> </a:t>
            </a:r>
            <a:r>
              <a:rPr spc="-50" dirty="0"/>
              <a:t>{ </a:t>
            </a:r>
            <a:r>
              <a:rPr spc="-90" dirty="0"/>
              <a:t>background-</a:t>
            </a:r>
            <a:r>
              <a:rPr spc="-60" dirty="0"/>
              <a:t>color: </a:t>
            </a:r>
            <a:r>
              <a:rPr spc="-10" dirty="0"/>
              <a:t>#555; </a:t>
            </a:r>
            <a:r>
              <a:rPr spc="-60" dirty="0"/>
              <a:t>color:</a:t>
            </a:r>
            <a:r>
              <a:rPr spc="-105" dirty="0"/>
              <a:t> </a:t>
            </a:r>
            <a:r>
              <a:rPr spc="-10" dirty="0"/>
              <a:t>white;</a:t>
            </a:r>
            <a:r>
              <a:rPr lang="en-IN" spc="-10" dirty="0"/>
              <a:t> </a:t>
            </a:r>
            <a:r>
              <a:rPr spc="-50" dirty="0"/>
              <a:t>}</a:t>
            </a:r>
            <a:endParaRPr spc="-50" dirty="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0" dirty="0"/>
              <a:t>&lt;/style&gt;</a:t>
            </a:r>
            <a:r>
              <a:rPr spc="35" dirty="0"/>
              <a:t>&lt;/head&gt;</a:t>
            </a:r>
            <a:endParaRPr spc="35" dirty="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-10" dirty="0"/>
              <a:t>&lt;body&gt;</a:t>
            </a:r>
            <a:endParaRPr spc="-10" dirty="0"/>
          </a:p>
          <a:p>
            <a:pPr marL="12700">
              <a:lnSpc>
                <a:spcPct val="100000"/>
              </a:lnSpc>
            </a:pPr>
            <a:r>
              <a:rPr spc="30" dirty="0"/>
              <a:t>&lt;ul&gt;</a:t>
            </a:r>
            <a:endParaRPr spc="30" dirty="0"/>
          </a:p>
          <a:p>
            <a:pPr marL="12700" marR="1089660" indent="101600">
              <a:lnSpc>
                <a:spcPct val="80000"/>
              </a:lnSpc>
              <a:spcBef>
                <a:spcPts val="600"/>
              </a:spcBef>
            </a:pPr>
            <a:r>
              <a:rPr dirty="0"/>
              <a:t>&lt;li&gt;&lt;a</a:t>
            </a:r>
            <a:r>
              <a:rPr spc="180" dirty="0"/>
              <a:t> </a:t>
            </a:r>
            <a:r>
              <a:rPr spc="-10" dirty="0"/>
              <a:t>class="active" href="#home"&gt;Home&lt;/a&gt;&lt;/li&gt;</a:t>
            </a:r>
            <a:endParaRPr spc="-10" dirty="0"/>
          </a:p>
          <a:p>
            <a:pPr marL="114300">
              <a:lnSpc>
                <a:spcPct val="100000"/>
              </a:lnSpc>
              <a:spcBef>
                <a:spcPts val="170"/>
              </a:spcBef>
            </a:pPr>
            <a:r>
              <a:rPr dirty="0"/>
              <a:t>&lt;li&gt;&lt;a</a:t>
            </a:r>
            <a:r>
              <a:rPr spc="204" dirty="0"/>
              <a:t> </a:t>
            </a:r>
            <a:r>
              <a:rPr spc="-10" dirty="0"/>
              <a:t>href="#news"&gt;News&lt;/a&gt;&lt;/li&gt;</a:t>
            </a:r>
            <a:endParaRPr spc="-10" dirty="0"/>
          </a:p>
          <a:p>
            <a:pPr marL="114300">
              <a:lnSpc>
                <a:spcPct val="100000"/>
              </a:lnSpc>
              <a:spcBef>
                <a:spcPts val="170"/>
              </a:spcBef>
            </a:pPr>
            <a:r>
              <a:rPr dirty="0"/>
              <a:t>&lt;li&gt;&lt;a</a:t>
            </a:r>
            <a:r>
              <a:rPr spc="200" dirty="0"/>
              <a:t> </a:t>
            </a:r>
            <a:r>
              <a:rPr spc="-10" dirty="0"/>
              <a:t>href="#contact"&gt;Contact&lt;/a&gt;&lt;/li&gt;</a:t>
            </a:r>
            <a:endParaRPr spc="-10" dirty="0"/>
          </a:p>
          <a:p>
            <a:pPr marL="114300">
              <a:lnSpc>
                <a:spcPct val="100000"/>
              </a:lnSpc>
              <a:spcBef>
                <a:spcPts val="165"/>
              </a:spcBef>
            </a:pPr>
            <a:r>
              <a:rPr dirty="0"/>
              <a:t>&lt;li&gt;&lt;a</a:t>
            </a:r>
            <a:r>
              <a:rPr spc="240" dirty="0"/>
              <a:t> </a:t>
            </a:r>
            <a:r>
              <a:rPr spc="-10" dirty="0"/>
              <a:t>href="#about"&gt;About&lt;/a&gt;&lt;/li&gt;</a:t>
            </a:r>
            <a:r>
              <a:rPr spc="110" dirty="0"/>
              <a:t>&lt;/ul&gt;</a:t>
            </a:r>
            <a:endParaRPr spc="11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7" y="706584"/>
            <a:ext cx="1458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5" dirty="0"/>
              <a:t>Flexbox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87365" y="1316202"/>
            <a:ext cx="8411210" cy="315531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marR="5080" indent="-274955">
              <a:lnSpc>
                <a:spcPct val="80000"/>
              </a:lnSpc>
              <a:spcBef>
                <a:spcPts val="620"/>
              </a:spcBef>
              <a:buClr>
                <a:srgbClr val="D34816"/>
              </a:buClr>
              <a:buSzPct val="84000"/>
              <a:buChar char="●"/>
              <a:tabLst>
                <a:tab pos="287020" algn="l"/>
              </a:tabLst>
            </a:pP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layout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that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 offers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variety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95" dirty="0">
                <a:latin typeface="Times New Roman" panose="02020603050405020304"/>
                <a:cs typeface="Times New Roman" panose="02020603050405020304"/>
              </a:rPr>
              <a:t>ways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arrange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helps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us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align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CSS.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7020" marR="6985" indent="-274955">
              <a:lnSpc>
                <a:spcPct val="80000"/>
              </a:lnSpc>
              <a:spcBef>
                <a:spcPts val="605"/>
              </a:spcBef>
              <a:buClr>
                <a:srgbClr val="D34816"/>
              </a:buClr>
              <a:buSzPct val="84000"/>
              <a:buChar char="●"/>
              <a:tabLst>
                <a:tab pos="287020" algn="l"/>
                <a:tab pos="716280" algn="l"/>
                <a:tab pos="1193165" algn="l"/>
                <a:tab pos="2068830" algn="l"/>
                <a:tab pos="2526030" algn="l"/>
                <a:tab pos="3228975" algn="l"/>
                <a:tab pos="4366895" algn="l"/>
                <a:tab pos="4869180" algn="l"/>
                <a:tab pos="6123940" algn="l"/>
                <a:tab pos="6466840" algn="l"/>
                <a:tab pos="7510145" algn="l"/>
                <a:tab pos="8293100" algn="l"/>
              </a:tabLst>
            </a:pP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sizing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alignment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positioning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within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204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regardless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HTML.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70"/>
              </a:spcBef>
              <a:buClr>
                <a:srgbClr val="D34816"/>
              </a:buClr>
              <a:buSzPct val="84000"/>
              <a:buChar char="●"/>
              <a:tabLst>
                <a:tab pos="286385" algn="l"/>
              </a:tabLst>
            </a:pP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introduces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containers</a:t>
            </a:r>
            <a:r>
              <a:rPr sz="2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items</a:t>
            </a:r>
            <a:r>
              <a:rPr sz="2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parts.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7020" marR="8255" indent="-274955">
              <a:lnSpc>
                <a:spcPct val="77000"/>
              </a:lnSpc>
              <a:spcBef>
                <a:spcPts val="745"/>
              </a:spcBef>
              <a:buClr>
                <a:srgbClr val="D34816"/>
              </a:buClr>
              <a:buSzPct val="84000"/>
              <a:buFont typeface="Times New Roman" panose="02020603050405020304"/>
              <a:buChar char="●"/>
              <a:tabLst>
                <a:tab pos="287020" algn="l"/>
                <a:tab pos="919480" algn="l"/>
                <a:tab pos="2816860" algn="l"/>
                <a:tab pos="3846195" algn="l"/>
                <a:tab pos="4211320" algn="l"/>
                <a:tab pos="5300345" algn="l"/>
                <a:tab pos="6278880" algn="l"/>
                <a:tab pos="7308215" algn="l"/>
                <a:tab pos="7653655" algn="l"/>
                <a:tab pos="8169275" algn="l"/>
              </a:tabLst>
            </a:pPr>
            <a:r>
              <a:rPr sz="2200" b="1" spc="-20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b="1" spc="-10" dirty="0">
                <a:latin typeface="Times New Roman" panose="02020603050405020304"/>
                <a:cs typeface="Times New Roman" panose="02020603050405020304"/>
              </a:rPr>
              <a:t>containers</a:t>
            </a:r>
            <a:r>
              <a:rPr sz="2200" spc="-1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changing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element's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b="1" spc="-10" dirty="0">
                <a:latin typeface="Times New Roman" panose="02020603050405020304"/>
                <a:cs typeface="Times New Roman" panose="02020603050405020304"/>
              </a:rPr>
              <a:t>display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inline-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flex.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7020" marR="5080" indent="-274955">
              <a:lnSpc>
                <a:spcPct val="80000"/>
              </a:lnSpc>
              <a:spcBef>
                <a:spcPts val="600"/>
              </a:spcBef>
              <a:buClr>
                <a:srgbClr val="D34816"/>
              </a:buClr>
              <a:buSzPct val="84000"/>
              <a:buChar char="●"/>
              <a:tabLst>
                <a:tab pos="287020" algn="l"/>
              </a:tabLst>
            </a:pP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is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flex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items 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transforms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flexible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box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container.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86385" indent="-273685">
              <a:lnSpc>
                <a:spcPct val="100000"/>
              </a:lnSpc>
              <a:spcBef>
                <a:spcPts val="70"/>
              </a:spcBef>
              <a:buClr>
                <a:srgbClr val="D34816"/>
              </a:buClr>
              <a:buSzPct val="84000"/>
              <a:buChar char="●"/>
              <a:tabLst>
                <a:tab pos="286385" algn="l"/>
              </a:tabLst>
            </a:pPr>
            <a:r>
              <a:rPr sz="2200" spc="-2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container's</a:t>
            </a:r>
            <a:r>
              <a:rPr sz="2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direct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transformed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items.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4316" y="4692396"/>
            <a:ext cx="3392424" cy="4495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6271" y="4509515"/>
            <a:ext cx="643127" cy="21198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316" y="5334000"/>
            <a:ext cx="4620767" cy="55168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pc="-25" dirty="0"/>
              <a:t>10</a:t>
            </a:r>
            <a:r>
              <a:rPr spc="-25" dirty="0"/>
              <a:t>6</a:t>
            </a:r>
            <a:endParaRPr spc="-2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706755"/>
            <a:ext cx="749490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Flex</a:t>
            </a:r>
            <a:r>
              <a:rPr sz="3600" spc="-195" dirty="0"/>
              <a:t> </a:t>
            </a:r>
            <a:r>
              <a:rPr sz="3600" spc="-10" dirty="0"/>
              <a:t>container</a:t>
            </a:r>
            <a:r>
              <a:rPr sz="3600" spc="-180" dirty="0"/>
              <a:t> </a:t>
            </a:r>
            <a:r>
              <a:rPr sz="3600" spc="-10" dirty="0"/>
              <a:t>Properties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87438" y="1336037"/>
            <a:ext cx="8484235" cy="538099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86385" marR="8255" indent="-274320">
              <a:lnSpc>
                <a:spcPts val="2660"/>
              </a:lnSpc>
              <a:spcBef>
                <a:spcPts val="37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  <a:tab pos="2324100" algn="l"/>
                <a:tab pos="2967355" algn="l"/>
                <a:tab pos="3461385" algn="l"/>
                <a:tab pos="4076700" algn="l"/>
                <a:tab pos="4445635" algn="l"/>
                <a:tab pos="6170930" algn="l"/>
                <a:tab pos="6633845" algn="l"/>
                <a:tab pos="7148830" algn="l"/>
                <a:tab pos="812165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flex-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direction: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help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flex-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direction,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arrange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direction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row,</a:t>
            </a:r>
            <a:r>
              <a:rPr sz="2400" b="1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column,</a:t>
            </a:r>
            <a:r>
              <a:rPr sz="2400" b="1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row-reverse,</a:t>
            </a:r>
            <a:r>
              <a:rPr sz="2400" b="1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b="1" spc="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column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>
              <a:lnSpc>
                <a:spcPts val="2470"/>
              </a:lnSpc>
            </a:pPr>
            <a:r>
              <a:rPr sz="2400" b="1" spc="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reverse.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6350" indent="-274320" algn="just">
              <a:lnSpc>
                <a:spcPct val="90000"/>
              </a:lnSpc>
              <a:spcBef>
                <a:spcPts val="60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justify-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content: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Determines</a:t>
            </a:r>
            <a:r>
              <a:rPr sz="24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items</a:t>
            </a:r>
            <a:r>
              <a:rPr sz="24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aligned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horizontally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within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justify-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400" spc="-10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center,flex- </a:t>
            </a: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start,flex-end,space-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around,space-between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6985" indent="-274320" algn="just">
              <a:lnSpc>
                <a:spcPts val="2660"/>
              </a:lnSpc>
              <a:spcBef>
                <a:spcPts val="58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align-items:</a:t>
            </a:r>
            <a:r>
              <a:rPr sz="240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Defines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vertical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alignment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items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inside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400" spc="-3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b="1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center,flex-</a:t>
            </a: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start,flex-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end,stretch,baseline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6350" indent="-274320" algn="just">
              <a:lnSpc>
                <a:spcPts val="2660"/>
              </a:lnSpc>
              <a:spcBef>
                <a:spcPts val="46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flex-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wrap:</a:t>
            </a:r>
            <a:r>
              <a:rPr sz="24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whether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items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wrap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across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lines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remain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400" spc="-4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b="1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wrap,nowrap,wrap-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reverse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5080" indent="-274320" algn="just">
              <a:lnSpc>
                <a:spcPct val="90000"/>
              </a:lnSpc>
              <a:spcBef>
                <a:spcPts val="480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align-content:</a:t>
            </a:r>
            <a:r>
              <a:rPr sz="2400" b="1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cross-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axis</a:t>
            </a:r>
            <a:r>
              <a:rPr sz="2400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extra</a:t>
            </a:r>
            <a:r>
              <a:rPr sz="24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space,</a:t>
            </a:r>
            <a:r>
              <a:rPr sz="24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align-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content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regulates</a:t>
            </a:r>
            <a:r>
              <a:rPr sz="2400" spc="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2400" spc="5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5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400" spc="5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lines</a:t>
            </a:r>
            <a:r>
              <a:rPr sz="2400" spc="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5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aligned</a:t>
            </a:r>
            <a:r>
              <a:rPr sz="2400" spc="-4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400" b="1" spc="-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center,flex-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start,flex- </a:t>
            </a: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end,stretch,space-between,space-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around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6385" marR="7620" indent="-274320" algn="just">
              <a:lnSpc>
                <a:spcPts val="2520"/>
              </a:lnSpc>
              <a:spcBef>
                <a:spcPts val="765"/>
              </a:spcBef>
              <a:buClr>
                <a:srgbClr val="D34816"/>
              </a:buClr>
              <a:buSzPct val="85000"/>
              <a:buFont typeface="Times New Roman" panose="02020603050405020304"/>
              <a:buChar char="●"/>
              <a:tabLst>
                <a:tab pos="28638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flex-</a:t>
            </a:r>
            <a:r>
              <a:rPr sz="2400" b="1" spc="-35" dirty="0">
                <a:latin typeface="Times New Roman" panose="02020603050405020304"/>
                <a:cs typeface="Times New Roman" panose="02020603050405020304"/>
              </a:rPr>
              <a:t>flow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shorthand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setting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flex-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direction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flex-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wrap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properties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493" y="6785564"/>
            <a:ext cx="3244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30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107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990" y="715645"/>
            <a:ext cx="442150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Flex</a:t>
            </a:r>
            <a:r>
              <a:rPr spc="-235" dirty="0"/>
              <a:t> </a:t>
            </a:r>
            <a:r>
              <a:rPr spc="-25" dirty="0"/>
              <a:t>container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82303" y="1355119"/>
            <a:ext cx="7566659" cy="47498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class="flex-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container"&gt;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60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&lt;div&gt;1&lt;/div&gt;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60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&lt;div&gt;2&lt;/div&gt;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60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&lt;div&gt;3&lt;/div&gt;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90" dirty="0">
                <a:latin typeface="Times New Roman" panose="02020603050405020304"/>
                <a:cs typeface="Times New Roman" panose="02020603050405020304"/>
              </a:rPr>
              <a:t>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 marR="5541645" indent="-149860">
              <a:lnSpc>
                <a:spcPct val="119000"/>
              </a:lnSpc>
            </a:pP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.flex-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display: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flex;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 marR="5080">
              <a:lnSpc>
                <a:spcPct val="119000"/>
              </a:lnSpc>
              <a:spcBef>
                <a:spcPts val="5"/>
              </a:spcBef>
            </a:pPr>
            <a:r>
              <a:rPr sz="2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flex-direction:</a:t>
            </a:r>
            <a:r>
              <a:rPr sz="2600" b="1" spc="5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column/row/column-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reverse/row-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reverse;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DodgerBlue;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91328" y="1050036"/>
            <a:ext cx="3392423" cy="4480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0096" y="1650492"/>
            <a:ext cx="644651" cy="211988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368796" y="1650492"/>
            <a:ext cx="2853055" cy="2120265"/>
            <a:chOff x="6368796" y="1650492"/>
            <a:chExt cx="2853055" cy="21202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8796" y="1650492"/>
              <a:ext cx="749807" cy="21198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9751" y="2014728"/>
              <a:ext cx="2061971" cy="86715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pc="-25" dirty="0"/>
              <a:t>10</a:t>
            </a:r>
            <a:r>
              <a:rPr spc="-25" dirty="0"/>
              <a:t>8</a:t>
            </a:r>
            <a:endParaRPr spc="-25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990" y="715645"/>
            <a:ext cx="562991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Flex</a:t>
            </a:r>
            <a:r>
              <a:rPr spc="-235" dirty="0"/>
              <a:t> </a:t>
            </a:r>
            <a:r>
              <a:rPr spc="-25" dirty="0"/>
              <a:t>container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81990" y="2574925"/>
            <a:ext cx="5219065" cy="3529965"/>
          </a:xfrm>
          <a:prstGeom prst="rect">
            <a:avLst/>
          </a:prstGeom>
        </p:spPr>
        <p:txBody>
          <a:bodyPr vert="horz" wrap="square" lIns="0" tIns="882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class="flex-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container"&gt;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60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&lt;div&gt;1&lt;/div&gt;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60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&lt;div&gt;2&lt;/div&gt;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60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&lt;div&gt;3&lt;/div&gt;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90" dirty="0">
                <a:latin typeface="Times New Roman" panose="02020603050405020304"/>
                <a:cs typeface="Times New Roman" panose="02020603050405020304"/>
              </a:rPr>
              <a:t>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 marR="3044825" indent="-149860">
              <a:lnSpc>
                <a:spcPct val="119000"/>
              </a:lnSpc>
            </a:pP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.flex-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container1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display: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flex;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 marR="5080">
              <a:lnSpc>
                <a:spcPct val="119000"/>
              </a:lnSpc>
              <a:spcBef>
                <a:spcPts val="5"/>
              </a:spcBef>
            </a:pPr>
            <a:r>
              <a:rPr sz="2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flex-</a:t>
            </a:r>
            <a:r>
              <a:rPr sz="2600" b="1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wrap:</a:t>
            </a:r>
            <a:r>
              <a:rPr sz="2600" b="1" spc="2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wrap/nowrap/wrap-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reverse;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DodgerBlue;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66132" y="1057655"/>
            <a:ext cx="4239767" cy="197205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pc="-25" dirty="0"/>
              <a:t>10</a:t>
            </a:r>
            <a:r>
              <a:rPr spc="-25" dirty="0"/>
              <a:t>9</a:t>
            </a:r>
            <a:endParaRPr spc="-2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990" y="715645"/>
            <a:ext cx="537019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Flex</a:t>
            </a:r>
            <a:r>
              <a:rPr spc="-235" dirty="0"/>
              <a:t> </a:t>
            </a:r>
            <a:r>
              <a:rPr spc="-25" dirty="0"/>
              <a:t>container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81990" y="2069465"/>
            <a:ext cx="8230235" cy="4006215"/>
          </a:xfrm>
          <a:prstGeom prst="rect">
            <a:avLst/>
          </a:prstGeom>
        </p:spPr>
        <p:txBody>
          <a:bodyPr vert="horz" wrap="square" lIns="0" tIns="4889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class="flex-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container"&gt;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29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&lt;div&gt;1&lt;/div&gt;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29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&lt;div&gt;2&lt;/div&gt;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285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&lt;div&gt;3&lt;/div&gt;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90" dirty="0">
                <a:latin typeface="Times New Roman" panose="02020603050405020304"/>
                <a:cs typeface="Times New Roman" panose="02020603050405020304"/>
              </a:rPr>
              <a:t>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 marR="6055995" indent="-149860">
              <a:lnSpc>
                <a:spcPct val="109000"/>
              </a:lnSpc>
            </a:pP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.flex-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container1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display: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flex;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 marR="5080" indent="149225">
              <a:lnSpc>
                <a:spcPts val="2810"/>
              </a:lnSpc>
              <a:spcBef>
                <a:spcPts val="640"/>
              </a:spcBef>
            </a:pPr>
            <a:r>
              <a:rPr sz="2600" b="1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justify-</a:t>
            </a:r>
            <a:r>
              <a:rPr sz="2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content:</a:t>
            </a:r>
            <a:r>
              <a:rPr sz="2600" b="1" spc="2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center/flex-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start/flex-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end/space-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around/space-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between;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245"/>
              </a:spcBef>
            </a:pP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DodgerBlue;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29200" y="758952"/>
            <a:ext cx="2616707" cy="533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9703" y="1464563"/>
            <a:ext cx="3195827" cy="4053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0079" y="1985772"/>
            <a:ext cx="3195827" cy="4526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4796" y="2601467"/>
            <a:ext cx="3195827" cy="6339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9535" y="3415284"/>
            <a:ext cx="3470148" cy="633983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ts val="16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990" y="715645"/>
            <a:ext cx="551116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Flex</a:t>
            </a:r>
            <a:r>
              <a:rPr spc="-235" dirty="0"/>
              <a:t> </a:t>
            </a:r>
            <a:r>
              <a:rPr spc="-25" dirty="0"/>
              <a:t>container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81990" y="2037715"/>
            <a:ext cx="7271385" cy="4039870"/>
          </a:xfrm>
          <a:prstGeom prst="rect">
            <a:avLst/>
          </a:prstGeom>
        </p:spPr>
        <p:txBody>
          <a:bodyPr vert="horz" wrap="square" lIns="0" tIns="4889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class="flex-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container"&gt;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29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&lt;div&gt;1&lt;/div&gt;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285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&lt;div&gt;2&lt;/div&gt;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29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&lt;div&gt;3&lt;/div&gt;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spc="90" dirty="0">
                <a:latin typeface="Times New Roman" panose="02020603050405020304"/>
                <a:cs typeface="Times New Roman" panose="02020603050405020304"/>
              </a:rPr>
              <a:t>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 marR="5246370" indent="-149860">
              <a:lnSpc>
                <a:spcPct val="109000"/>
              </a:lnSpc>
            </a:pP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.flex-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display: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flex;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height: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200px;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 marR="5080">
              <a:lnSpc>
                <a:spcPts val="3410"/>
              </a:lnSpc>
              <a:spcBef>
                <a:spcPts val="160"/>
              </a:spcBef>
            </a:pPr>
            <a:r>
              <a:rPr sz="2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align-</a:t>
            </a:r>
            <a:r>
              <a:rPr sz="26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items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6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center/flex-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start/flex-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end/stretch/baseline; </a:t>
            </a:r>
            <a:r>
              <a:rPr sz="2600" spc="-130" dirty="0">
                <a:latin typeface="Times New Roman" panose="02020603050405020304"/>
                <a:cs typeface="Times New Roman" panose="02020603050405020304"/>
              </a:rPr>
              <a:t>background-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color: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DodgerBlue;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89703" y="544068"/>
            <a:ext cx="3420110" cy="4221480"/>
            <a:chOff x="4489703" y="544068"/>
            <a:chExt cx="3420110" cy="422148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631435" y="544068"/>
              <a:ext cx="3197351" cy="10393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2208" y="1618487"/>
              <a:ext cx="3067811" cy="8290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2208" y="2481072"/>
              <a:ext cx="3197351" cy="11170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9703" y="3633216"/>
              <a:ext cx="2967227" cy="1132332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5464" y="5471160"/>
            <a:ext cx="4599432" cy="161543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ts val="16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990" y="715645"/>
            <a:ext cx="507301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Flex</a:t>
            </a:r>
            <a:r>
              <a:rPr spc="-235" dirty="0"/>
              <a:t> </a:t>
            </a:r>
            <a:r>
              <a:rPr spc="-25" dirty="0"/>
              <a:t>container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81990" y="2014220"/>
            <a:ext cx="7707630" cy="4039235"/>
          </a:xfrm>
          <a:prstGeom prst="rect">
            <a:avLst/>
          </a:prstGeom>
        </p:spPr>
        <p:txBody>
          <a:bodyPr vert="horz" wrap="square" lIns="0" tIns="4889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class="flex-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container"&gt;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29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&lt;div&gt;1&lt;/div&gt;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285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&lt;div&gt;2&lt;/div&gt;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ct val="100000"/>
              </a:lnSpc>
              <a:spcBef>
                <a:spcPts val="290"/>
              </a:spcBef>
            </a:pPr>
            <a:r>
              <a:rPr sz="2600" spc="35" dirty="0">
                <a:latin typeface="Times New Roman" panose="02020603050405020304"/>
                <a:cs typeface="Times New Roman" panose="02020603050405020304"/>
              </a:rPr>
              <a:t>&lt;div&gt;3&lt;/div&gt;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spc="90" dirty="0">
                <a:latin typeface="Times New Roman" panose="02020603050405020304"/>
                <a:cs typeface="Times New Roman" panose="02020603050405020304"/>
              </a:rPr>
              <a:t>&lt;/div&gt;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 marR="5516245" indent="-149860">
              <a:lnSpc>
                <a:spcPts val="2810"/>
              </a:lnSpc>
              <a:spcBef>
                <a:spcPts val="640"/>
              </a:spcBef>
            </a:pP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.flex-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container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2600" spc="-155" dirty="0">
                <a:latin typeface="Times New Roman" panose="02020603050405020304"/>
                <a:cs typeface="Times New Roman" panose="02020603050405020304"/>
              </a:rPr>
              <a:t>display: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flex; 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height:</a:t>
            </a:r>
            <a:r>
              <a:rPr sz="26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600px; </a:t>
            </a:r>
            <a:r>
              <a:rPr sz="2600" spc="-125" dirty="0">
                <a:latin typeface="Times New Roman" panose="02020603050405020304"/>
                <a:cs typeface="Times New Roman" panose="02020603050405020304"/>
              </a:rPr>
              <a:t>flex-</a:t>
            </a:r>
            <a:r>
              <a:rPr sz="2600" spc="-90" dirty="0">
                <a:latin typeface="Times New Roman" panose="02020603050405020304"/>
                <a:cs typeface="Times New Roman" panose="02020603050405020304"/>
              </a:rPr>
              <a:t>wrap:</a:t>
            </a:r>
            <a:r>
              <a:rPr sz="26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wrap;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61925">
              <a:lnSpc>
                <a:spcPts val="2605"/>
              </a:lnSpc>
            </a:pPr>
            <a:r>
              <a:rPr sz="26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align-</a:t>
            </a:r>
            <a:r>
              <a:rPr sz="2600" b="1" spc="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6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50" dirty="0">
                <a:latin typeface="Times New Roman" panose="02020603050405020304"/>
                <a:cs typeface="Times New Roman" panose="02020603050405020304"/>
              </a:rPr>
              <a:t>space-</a:t>
            </a:r>
            <a:r>
              <a:rPr sz="2600" spc="-85" dirty="0">
                <a:latin typeface="Times New Roman" panose="02020603050405020304"/>
                <a:cs typeface="Times New Roman" panose="02020603050405020304"/>
              </a:rPr>
              <a:t>between/space-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around/flex-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start/flex-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810"/>
              </a:lnSpc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end/stretch/center;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965"/>
              </a:lnSpc>
            </a:pP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}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89703" y="678179"/>
            <a:ext cx="4788408" cy="13365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2398" y="6785564"/>
            <a:ext cx="33718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5"/>
              </a:lnSpc>
            </a:pPr>
            <a:r>
              <a:rPr sz="1400" spc="-25" dirty="0">
                <a:solidFill>
                  <a:srgbClr val="FFFFFF"/>
                </a:solidFill>
                <a:latin typeface="Franklin Gothic Medium" panose="020B0603020102020204"/>
                <a:cs typeface="Franklin Gothic Medium" panose="020B0603020102020204"/>
              </a:rPr>
              <a:t>112</a:t>
            </a:r>
            <a:endParaRPr sz="140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6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755" y="786130"/>
            <a:ext cx="929576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Flex</a:t>
            </a:r>
            <a:r>
              <a:rPr spc="-145" dirty="0"/>
              <a:t> </a:t>
            </a:r>
            <a:r>
              <a:rPr spc="-70" dirty="0"/>
              <a:t>item</a:t>
            </a:r>
            <a:r>
              <a:rPr spc="-145" dirty="0"/>
              <a:t> </a:t>
            </a:r>
            <a:r>
              <a:rPr dirty="0"/>
              <a:t>CSS</a:t>
            </a:r>
            <a:r>
              <a:rPr spc="-195" dirty="0"/>
              <a:t> </a:t>
            </a:r>
            <a:r>
              <a:rPr spc="-10" dirty="0"/>
              <a:t>properties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06689" y="1351278"/>
            <a:ext cx="374967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Clr>
                <a:srgbClr val="D34816"/>
              </a:buClr>
              <a:buSzPct val="85000"/>
              <a:buChar char="●"/>
              <a:tabLst>
                <a:tab pos="286385" algn="l"/>
              </a:tabLst>
            </a:pP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40" dirty="0">
                <a:latin typeface="Times New Roman" panose="02020603050405020304"/>
                <a:cs typeface="Times New Roman" panose="02020603050405020304"/>
              </a:rPr>
              <a:t>flex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95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6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75" dirty="0"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are: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2104" y="1798320"/>
            <a:ext cx="8273795" cy="4812792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827405" y="2157730"/>
          <a:ext cx="8273415" cy="4445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/>
                <a:gridCol w="6740525"/>
              </a:tblGrid>
              <a:tr h="46482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Property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Description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76327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30" dirty="0">
                          <a:latin typeface="Times New Roman" panose="02020603050405020304"/>
                          <a:cs typeface="Times New Roman" panose="02020603050405020304"/>
                        </a:rPr>
                        <a:t>align-</a:t>
                      </a:r>
                      <a:r>
                        <a:rPr sz="2200" spc="-20" dirty="0">
                          <a:latin typeface="Times New Roman" panose="02020603050405020304"/>
                          <a:cs typeface="Times New Roman" panose="02020603050405020304"/>
                        </a:rPr>
                        <a:t>self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marR="944245" indent="-19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45" dirty="0">
                          <a:latin typeface="Times New Roman" panose="02020603050405020304"/>
                          <a:cs typeface="Times New Roman" panose="02020603050405020304"/>
                        </a:rPr>
                        <a:t>Specifies</a:t>
                      </a:r>
                      <a:r>
                        <a:rPr sz="2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7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4" dirty="0">
                          <a:latin typeface="Times New Roman" panose="02020603050405020304"/>
                          <a:cs typeface="Times New Roman" panose="02020603050405020304"/>
                        </a:rPr>
                        <a:t>alignment</a:t>
                      </a:r>
                      <a:r>
                        <a:rPr sz="2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85" dirty="0">
                          <a:latin typeface="Times New Roman" panose="02020603050405020304"/>
                          <a:cs typeface="Times New Roman" panose="02020603050405020304"/>
                        </a:rPr>
                        <a:t>for</a:t>
                      </a: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85" dirty="0">
                          <a:latin typeface="Times New Roman" panose="02020603050405020304"/>
                          <a:cs typeface="Times New Roman" panose="02020603050405020304"/>
                        </a:rPr>
                        <a:t>a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20" dirty="0">
                          <a:latin typeface="Times New Roman" panose="02020603050405020304"/>
                          <a:cs typeface="Times New Roman" panose="02020603050405020304"/>
                        </a:rPr>
                        <a:t>flex</a:t>
                      </a:r>
                      <a:r>
                        <a:rPr sz="22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85" dirty="0">
                          <a:latin typeface="Times New Roman" panose="02020603050405020304"/>
                          <a:cs typeface="Times New Roman" panose="02020603050405020304"/>
                        </a:rPr>
                        <a:t>item</a:t>
                      </a:r>
                      <a:r>
                        <a:rPr sz="22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95" dirty="0">
                          <a:latin typeface="Times New Roman" panose="02020603050405020304"/>
                          <a:cs typeface="Times New Roman" panose="02020603050405020304"/>
                        </a:rPr>
                        <a:t>(overrides</a:t>
                      </a: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70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55" dirty="0">
                          <a:latin typeface="Times New Roman" panose="02020603050405020304"/>
                          <a:cs typeface="Times New Roman" panose="02020603050405020304"/>
                        </a:rPr>
                        <a:t>flex </a:t>
                      </a:r>
                      <a:r>
                        <a:rPr sz="2200" spc="-95" dirty="0">
                          <a:latin typeface="Times New Roman" panose="02020603050405020304"/>
                          <a:cs typeface="Times New Roman" panose="02020603050405020304"/>
                        </a:rPr>
                        <a:t>container's</a:t>
                      </a:r>
                      <a:r>
                        <a:rPr sz="2200" spc="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30" dirty="0">
                          <a:latin typeface="Times New Roman" panose="02020603050405020304"/>
                          <a:cs typeface="Times New Roman" panose="02020603050405020304"/>
                        </a:rPr>
                        <a:t>align-</a:t>
                      </a:r>
                      <a:r>
                        <a:rPr sz="2200" spc="-105" dirty="0">
                          <a:latin typeface="Times New Roman" panose="02020603050405020304"/>
                          <a:cs typeface="Times New Roman" panose="02020603050405020304"/>
                        </a:rPr>
                        <a:t>items</a:t>
                      </a:r>
                      <a:r>
                        <a:rPr sz="2200" spc="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property)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762635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20" dirty="0">
                          <a:latin typeface="Times New Roman" panose="02020603050405020304"/>
                          <a:cs typeface="Times New Roman" panose="02020603050405020304"/>
                        </a:rPr>
                        <a:t>flex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marR="69850" indent="-19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290" dirty="0">
                          <a:latin typeface="Times New Roman" panose="02020603050405020304"/>
                          <a:cs typeface="Times New Roman" panose="02020603050405020304"/>
                        </a:rPr>
                        <a:t>A</a:t>
                      </a: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00" dirty="0">
                          <a:latin typeface="Times New Roman" panose="02020603050405020304"/>
                          <a:cs typeface="Times New Roman" panose="02020603050405020304"/>
                        </a:rPr>
                        <a:t>shorthand</a:t>
                      </a:r>
                      <a:r>
                        <a:rPr sz="2200" spc="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55" dirty="0">
                          <a:latin typeface="Times New Roman" panose="02020603050405020304"/>
                          <a:cs typeface="Times New Roman" panose="02020603050405020304"/>
                        </a:rPr>
                        <a:t>property</a:t>
                      </a:r>
                      <a:r>
                        <a:rPr sz="2200" spc="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85" dirty="0">
                          <a:latin typeface="Times New Roman" panose="02020603050405020304"/>
                          <a:cs typeface="Times New Roman" panose="02020603050405020304"/>
                        </a:rPr>
                        <a:t>for</a:t>
                      </a:r>
                      <a:r>
                        <a:rPr sz="22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7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0" dirty="0">
                          <a:latin typeface="Times New Roman" panose="02020603050405020304"/>
                          <a:cs typeface="Times New Roman" panose="02020603050405020304"/>
                        </a:rPr>
                        <a:t>flex-</a:t>
                      </a:r>
                      <a:r>
                        <a:rPr sz="2200" spc="-130" dirty="0">
                          <a:latin typeface="Times New Roman" panose="02020603050405020304"/>
                          <a:cs typeface="Times New Roman" panose="02020603050405020304"/>
                        </a:rPr>
                        <a:t>grow,</a:t>
                      </a:r>
                      <a:r>
                        <a:rPr sz="2200" spc="-1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0" dirty="0">
                          <a:latin typeface="Times New Roman" panose="02020603050405020304"/>
                          <a:cs typeface="Times New Roman" panose="02020603050405020304"/>
                        </a:rPr>
                        <a:t>flex-</a:t>
                      </a:r>
                      <a:r>
                        <a:rPr sz="2200" spc="-85" dirty="0">
                          <a:latin typeface="Times New Roman" panose="02020603050405020304"/>
                          <a:cs typeface="Times New Roman" panose="02020603050405020304"/>
                        </a:rPr>
                        <a:t>shrink,</a:t>
                      </a:r>
                      <a:r>
                        <a:rPr sz="2200" spc="-1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35" dirty="0">
                          <a:latin typeface="Times New Roman" panose="02020603050405020304"/>
                          <a:cs typeface="Times New Roman" panose="02020603050405020304"/>
                        </a:rPr>
                        <a:t>and</a:t>
                      </a:r>
                      <a:r>
                        <a:rPr sz="22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7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35" dirty="0">
                          <a:latin typeface="Times New Roman" panose="02020603050405020304"/>
                          <a:cs typeface="Times New Roman" panose="02020603050405020304"/>
                        </a:rPr>
                        <a:t> flex- </a:t>
                      </a:r>
                      <a:r>
                        <a:rPr sz="2200" spc="-160" dirty="0">
                          <a:latin typeface="Times New Roman" panose="02020603050405020304"/>
                          <a:cs typeface="Times New Roman" panose="02020603050405020304"/>
                        </a:rPr>
                        <a:t>basis</a:t>
                      </a:r>
                      <a:r>
                        <a:rPr sz="22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properties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46482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10" dirty="0">
                          <a:latin typeface="Times New Roman" panose="02020603050405020304"/>
                          <a:cs typeface="Times New Roman" panose="02020603050405020304"/>
                        </a:rPr>
                        <a:t>flex-</a:t>
                      </a: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basis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45" dirty="0">
                          <a:latin typeface="Times New Roman" panose="02020603050405020304"/>
                          <a:cs typeface="Times New Roman" panose="02020603050405020304"/>
                        </a:rPr>
                        <a:t>Specifies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7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00" dirty="0">
                          <a:latin typeface="Times New Roman" panose="02020603050405020304"/>
                          <a:cs typeface="Times New Roman" panose="02020603050405020304"/>
                        </a:rPr>
                        <a:t>initial</a:t>
                      </a:r>
                      <a:r>
                        <a:rPr sz="22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05" dirty="0">
                          <a:latin typeface="Times New Roman" panose="02020603050405020304"/>
                          <a:cs typeface="Times New Roman" panose="02020603050405020304"/>
                        </a:rPr>
                        <a:t>length</a:t>
                      </a:r>
                      <a:r>
                        <a:rPr sz="22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40" dirty="0">
                          <a:latin typeface="Times New Roman" panose="02020603050405020304"/>
                          <a:cs typeface="Times New Roman" panose="02020603050405020304"/>
                        </a:rPr>
                        <a:t>of</a:t>
                      </a:r>
                      <a:r>
                        <a:rPr sz="2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85" dirty="0">
                          <a:latin typeface="Times New Roman" panose="02020603050405020304"/>
                          <a:cs typeface="Times New Roman" panose="02020603050405020304"/>
                        </a:rPr>
                        <a:t>a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20" dirty="0">
                          <a:latin typeface="Times New Roman" panose="02020603050405020304"/>
                          <a:cs typeface="Times New Roman" panose="02020603050405020304"/>
                        </a:rPr>
                        <a:t>flex</a:t>
                      </a:r>
                      <a:r>
                        <a:rPr sz="2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20" dirty="0">
                          <a:latin typeface="Times New Roman" panose="02020603050405020304"/>
                          <a:cs typeface="Times New Roman" panose="02020603050405020304"/>
                        </a:rPr>
                        <a:t>item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762635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10" dirty="0">
                          <a:latin typeface="Times New Roman" panose="02020603050405020304"/>
                          <a:cs typeface="Times New Roman" panose="02020603050405020304"/>
                        </a:rPr>
                        <a:t>flex-</a:t>
                      </a:r>
                      <a:r>
                        <a:rPr sz="2200" spc="-20" dirty="0">
                          <a:latin typeface="Times New Roman" panose="02020603050405020304"/>
                          <a:cs typeface="Times New Roman" panose="02020603050405020304"/>
                        </a:rPr>
                        <a:t>grow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marR="355600" indent="-19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45" dirty="0">
                          <a:latin typeface="Times New Roman" panose="02020603050405020304"/>
                          <a:cs typeface="Times New Roman" panose="02020603050405020304"/>
                        </a:rPr>
                        <a:t>Specifies</a:t>
                      </a:r>
                      <a:r>
                        <a:rPr sz="22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50" dirty="0">
                          <a:latin typeface="Times New Roman" panose="02020603050405020304"/>
                          <a:cs typeface="Times New Roman" panose="02020603050405020304"/>
                        </a:rPr>
                        <a:t>how</a:t>
                      </a:r>
                      <a:r>
                        <a:rPr sz="2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35" dirty="0">
                          <a:latin typeface="Times New Roman" panose="02020603050405020304"/>
                          <a:cs typeface="Times New Roman" panose="02020603050405020304"/>
                        </a:rPr>
                        <a:t>much</a:t>
                      </a:r>
                      <a:r>
                        <a:rPr sz="2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85" dirty="0">
                          <a:latin typeface="Times New Roman" panose="02020603050405020304"/>
                          <a:cs typeface="Times New Roman" panose="02020603050405020304"/>
                        </a:rPr>
                        <a:t>a</a:t>
                      </a:r>
                      <a:r>
                        <a:rPr sz="22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20" dirty="0">
                          <a:latin typeface="Times New Roman" panose="02020603050405020304"/>
                          <a:cs typeface="Times New Roman" panose="02020603050405020304"/>
                        </a:rPr>
                        <a:t>flex</a:t>
                      </a:r>
                      <a:r>
                        <a:rPr sz="22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80" dirty="0">
                          <a:latin typeface="Times New Roman" panose="02020603050405020304"/>
                          <a:cs typeface="Times New Roman" panose="02020603050405020304"/>
                        </a:rPr>
                        <a:t>item</a:t>
                      </a:r>
                      <a:r>
                        <a:rPr sz="2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0" dirty="0">
                          <a:latin typeface="Times New Roman" panose="02020603050405020304"/>
                          <a:cs typeface="Times New Roman" panose="02020603050405020304"/>
                        </a:rPr>
                        <a:t>will</a:t>
                      </a:r>
                      <a:r>
                        <a:rPr sz="2200" spc="-6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4" dirty="0">
                          <a:latin typeface="Times New Roman" panose="02020603050405020304"/>
                          <a:cs typeface="Times New Roman" panose="02020603050405020304"/>
                        </a:rPr>
                        <a:t>grow</a:t>
                      </a:r>
                      <a:r>
                        <a:rPr sz="22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0" dirty="0">
                          <a:latin typeface="Times New Roman" panose="02020603050405020304"/>
                          <a:cs typeface="Times New Roman" panose="02020603050405020304"/>
                        </a:rPr>
                        <a:t>relative</a:t>
                      </a:r>
                      <a:r>
                        <a:rPr sz="22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dirty="0">
                          <a:latin typeface="Times New Roman" panose="02020603050405020304"/>
                          <a:cs typeface="Times New Roman" panose="02020603050405020304"/>
                        </a:rPr>
                        <a:t>to</a:t>
                      </a:r>
                      <a:r>
                        <a:rPr sz="2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7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55" dirty="0">
                          <a:latin typeface="Times New Roman" panose="02020603050405020304"/>
                          <a:cs typeface="Times New Roman" panose="02020603050405020304"/>
                        </a:rPr>
                        <a:t>rest</a:t>
                      </a:r>
                      <a:r>
                        <a:rPr sz="22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25" dirty="0">
                          <a:latin typeface="Times New Roman" panose="02020603050405020304"/>
                          <a:cs typeface="Times New Roman" panose="02020603050405020304"/>
                        </a:rPr>
                        <a:t>of </a:t>
                      </a:r>
                      <a:r>
                        <a:rPr sz="2200" spc="-7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4" dirty="0">
                          <a:latin typeface="Times New Roman" panose="02020603050405020304"/>
                          <a:cs typeface="Times New Roman" panose="02020603050405020304"/>
                        </a:rPr>
                        <a:t>flex</a:t>
                      </a:r>
                      <a:r>
                        <a:rPr sz="22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05" dirty="0">
                          <a:latin typeface="Times New Roman" panose="02020603050405020304"/>
                          <a:cs typeface="Times New Roman" panose="02020603050405020304"/>
                        </a:rPr>
                        <a:t>items</a:t>
                      </a:r>
                      <a:r>
                        <a:rPr sz="2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20" dirty="0">
                          <a:latin typeface="Times New Roman" panose="02020603050405020304"/>
                          <a:cs typeface="Times New Roman" panose="02020603050405020304"/>
                        </a:rPr>
                        <a:t>inside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6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55" dirty="0">
                          <a:latin typeface="Times New Roman" panose="02020603050405020304"/>
                          <a:cs typeface="Times New Roman" panose="02020603050405020304"/>
                        </a:rPr>
                        <a:t>same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90" dirty="0">
                          <a:latin typeface="Times New Roman" panose="02020603050405020304"/>
                          <a:cs typeface="Times New Roman" panose="02020603050405020304"/>
                        </a:rPr>
                        <a:t>container</a:t>
                      </a:r>
                      <a:r>
                        <a:rPr sz="2200" spc="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0" dirty="0">
                          <a:latin typeface="Times New Roman" panose="02020603050405020304"/>
                          <a:cs typeface="Times New Roman" panose="02020603050405020304"/>
                        </a:rPr>
                        <a:t>default</a:t>
                      </a:r>
                      <a:r>
                        <a:rPr sz="2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50" dirty="0">
                          <a:latin typeface="Times New Roman" panose="02020603050405020304"/>
                          <a:cs typeface="Times New Roman" panose="02020603050405020304"/>
                        </a:rPr>
                        <a:t>is</a:t>
                      </a:r>
                      <a:r>
                        <a:rPr sz="2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76327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10" dirty="0">
                          <a:latin typeface="Times New Roman" panose="02020603050405020304"/>
                          <a:cs typeface="Times New Roman" panose="02020603050405020304"/>
                        </a:rPr>
                        <a:t>flex-</a:t>
                      </a: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shrink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marR="249555" indent="-19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45" dirty="0">
                          <a:latin typeface="Times New Roman" panose="02020603050405020304"/>
                          <a:cs typeface="Times New Roman" panose="02020603050405020304"/>
                        </a:rPr>
                        <a:t>Specifies</a:t>
                      </a:r>
                      <a:r>
                        <a:rPr sz="22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50" dirty="0">
                          <a:latin typeface="Times New Roman" panose="02020603050405020304"/>
                          <a:cs typeface="Times New Roman" panose="02020603050405020304"/>
                        </a:rPr>
                        <a:t>how</a:t>
                      </a:r>
                      <a:r>
                        <a:rPr sz="2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35" dirty="0">
                          <a:latin typeface="Times New Roman" panose="02020603050405020304"/>
                          <a:cs typeface="Times New Roman" panose="02020603050405020304"/>
                        </a:rPr>
                        <a:t>much</a:t>
                      </a:r>
                      <a:r>
                        <a:rPr sz="2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85" dirty="0">
                          <a:latin typeface="Times New Roman" panose="02020603050405020304"/>
                          <a:cs typeface="Times New Roman" panose="02020603050405020304"/>
                        </a:rPr>
                        <a:t>a</a:t>
                      </a:r>
                      <a:r>
                        <a:rPr sz="22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20" dirty="0">
                          <a:latin typeface="Times New Roman" panose="02020603050405020304"/>
                          <a:cs typeface="Times New Roman" panose="02020603050405020304"/>
                        </a:rPr>
                        <a:t>flex</a:t>
                      </a:r>
                      <a:r>
                        <a:rPr sz="22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80" dirty="0">
                          <a:latin typeface="Times New Roman" panose="02020603050405020304"/>
                          <a:cs typeface="Times New Roman" panose="02020603050405020304"/>
                        </a:rPr>
                        <a:t>item</a:t>
                      </a:r>
                      <a:r>
                        <a:rPr sz="2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0" dirty="0">
                          <a:latin typeface="Times New Roman" panose="02020603050405020304"/>
                          <a:cs typeface="Times New Roman" panose="02020603050405020304"/>
                        </a:rPr>
                        <a:t>will</a:t>
                      </a:r>
                      <a:r>
                        <a:rPr sz="2200" spc="-6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0" dirty="0">
                          <a:latin typeface="Times New Roman" panose="02020603050405020304"/>
                          <a:cs typeface="Times New Roman" panose="02020603050405020304"/>
                        </a:rPr>
                        <a:t>shrink</a:t>
                      </a:r>
                      <a:r>
                        <a:rPr sz="22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0" dirty="0">
                          <a:latin typeface="Times New Roman" panose="02020603050405020304"/>
                          <a:cs typeface="Times New Roman" panose="02020603050405020304"/>
                        </a:rPr>
                        <a:t>relative</a:t>
                      </a:r>
                      <a:r>
                        <a:rPr sz="22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dirty="0">
                          <a:latin typeface="Times New Roman" panose="02020603050405020304"/>
                          <a:cs typeface="Times New Roman" panose="02020603050405020304"/>
                        </a:rPr>
                        <a:t>to</a:t>
                      </a:r>
                      <a:r>
                        <a:rPr sz="22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7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60" dirty="0">
                          <a:latin typeface="Times New Roman" panose="02020603050405020304"/>
                          <a:cs typeface="Times New Roman" panose="02020603050405020304"/>
                        </a:rPr>
                        <a:t>rest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25" dirty="0">
                          <a:latin typeface="Times New Roman" panose="02020603050405020304"/>
                          <a:cs typeface="Times New Roman" panose="02020603050405020304"/>
                        </a:rPr>
                        <a:t>of </a:t>
                      </a:r>
                      <a:r>
                        <a:rPr sz="2200" spc="-7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14" dirty="0">
                          <a:latin typeface="Times New Roman" panose="02020603050405020304"/>
                          <a:cs typeface="Times New Roman" panose="02020603050405020304"/>
                        </a:rPr>
                        <a:t>flex</a:t>
                      </a:r>
                      <a:r>
                        <a:rPr sz="2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05" dirty="0">
                          <a:latin typeface="Times New Roman" panose="02020603050405020304"/>
                          <a:cs typeface="Times New Roman" panose="02020603050405020304"/>
                        </a:rPr>
                        <a:t>items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20" dirty="0">
                          <a:latin typeface="Times New Roman" panose="02020603050405020304"/>
                          <a:cs typeface="Times New Roman" panose="02020603050405020304"/>
                        </a:rPr>
                        <a:t>inside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6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55" dirty="0">
                          <a:latin typeface="Times New Roman" panose="02020603050405020304"/>
                          <a:cs typeface="Times New Roman" panose="02020603050405020304"/>
                        </a:rPr>
                        <a:t>same</a:t>
                      </a:r>
                      <a:r>
                        <a:rPr sz="22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container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464185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order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200" spc="-145" dirty="0">
                          <a:latin typeface="Times New Roman" panose="02020603050405020304"/>
                          <a:cs typeface="Times New Roman" panose="02020603050405020304"/>
                        </a:rPr>
                        <a:t>Specifies</a:t>
                      </a:r>
                      <a:r>
                        <a:rPr sz="22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7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order</a:t>
                      </a:r>
                      <a:r>
                        <a:rPr sz="2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40" dirty="0">
                          <a:latin typeface="Times New Roman" panose="02020603050405020304"/>
                          <a:cs typeface="Times New Roman" panose="02020603050405020304"/>
                        </a:rPr>
                        <a:t>of</a:t>
                      </a:r>
                      <a:r>
                        <a:rPr sz="22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7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20" dirty="0">
                          <a:latin typeface="Times New Roman" panose="02020603050405020304"/>
                          <a:cs typeface="Times New Roman" panose="02020603050405020304"/>
                        </a:rPr>
                        <a:t>flex</a:t>
                      </a:r>
                      <a:r>
                        <a:rPr sz="2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05" dirty="0">
                          <a:latin typeface="Times New Roman" panose="02020603050405020304"/>
                          <a:cs typeface="Times New Roman" panose="02020603050405020304"/>
                        </a:rPr>
                        <a:t>items</a:t>
                      </a:r>
                      <a:r>
                        <a:rPr sz="22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20" dirty="0">
                          <a:latin typeface="Times New Roman" panose="02020603050405020304"/>
                          <a:cs typeface="Times New Roman" panose="02020603050405020304"/>
                        </a:rPr>
                        <a:t>inside</a:t>
                      </a:r>
                      <a:r>
                        <a:rPr sz="22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65" dirty="0">
                          <a:latin typeface="Times New Roman" panose="02020603050405020304"/>
                          <a:cs typeface="Times New Roman" panose="02020603050405020304"/>
                        </a:rPr>
                        <a:t>the</a:t>
                      </a:r>
                      <a:r>
                        <a:rPr sz="2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55" dirty="0">
                          <a:latin typeface="Times New Roman" panose="02020603050405020304"/>
                          <a:cs typeface="Times New Roman" panose="02020603050405020304"/>
                        </a:rPr>
                        <a:t>same</a:t>
                      </a:r>
                      <a:r>
                        <a:rPr sz="2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200" spc="-10" dirty="0">
                          <a:latin typeface="Times New Roman" panose="02020603050405020304"/>
                          <a:cs typeface="Times New Roman" panose="02020603050405020304"/>
                        </a:rPr>
                        <a:t>container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222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>
              <a:lnSpc>
                <a:spcPts val="16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990" y="612140"/>
            <a:ext cx="44932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Flex</a:t>
            </a:r>
            <a:r>
              <a:rPr sz="3600" spc="-220" dirty="0"/>
              <a:t> </a:t>
            </a:r>
            <a:r>
              <a:rPr sz="3600" spc="-60" dirty="0"/>
              <a:t>items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65150" y="2442845"/>
            <a:ext cx="4262755" cy="348805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class="flex-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container"&gt;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280">
              <a:lnSpc>
                <a:spcPct val="100000"/>
              </a:lnSpc>
              <a:spcBef>
                <a:spcPts val="20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style="flex-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grow: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1"&gt;1&lt;/div&gt;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280">
              <a:lnSpc>
                <a:spcPct val="100000"/>
              </a:lnSpc>
              <a:spcBef>
                <a:spcPts val="25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style="flex-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grow: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1"&gt;2&lt;/div&gt;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280">
              <a:lnSpc>
                <a:spcPct val="100000"/>
              </a:lnSpc>
              <a:spcBef>
                <a:spcPts val="25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style="flex-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grow: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8"&gt;3&lt;/div&gt;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style="flex-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shrink:0"&gt;4&lt;/div&gt;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85" dirty="0">
                <a:latin typeface="Times New Roman" panose="02020603050405020304"/>
                <a:cs typeface="Times New Roman" panose="02020603050405020304"/>
              </a:rPr>
              <a:t>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class="flex-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container"&gt;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280">
              <a:lnSpc>
                <a:spcPct val="100000"/>
              </a:lnSpc>
              <a:spcBef>
                <a:spcPts val="25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style="order: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3"&gt;1&lt;/div&gt;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280">
              <a:lnSpc>
                <a:spcPct val="100000"/>
              </a:lnSpc>
              <a:spcBef>
                <a:spcPts val="25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style="order: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2"&gt;2&lt;/div&gt;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280">
              <a:lnSpc>
                <a:spcPct val="100000"/>
              </a:lnSpc>
              <a:spcBef>
                <a:spcPts val="25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style="order: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4"&gt;3&lt;/div&gt;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280">
              <a:lnSpc>
                <a:spcPct val="100000"/>
              </a:lnSpc>
              <a:spcBef>
                <a:spcPts val="25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style="order: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1"&gt;4&lt;/div&gt;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85" dirty="0">
                <a:latin typeface="Times New Roman" panose="02020603050405020304"/>
                <a:cs typeface="Times New Roman" panose="02020603050405020304"/>
              </a:rPr>
              <a:t>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>
              <a:lnSpc>
                <a:spcPts val="1665"/>
              </a:lnSpc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5252720" y="2037715"/>
            <a:ext cx="3331845" cy="388239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class="flex-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container"&gt;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280">
              <a:lnSpc>
                <a:spcPct val="100000"/>
              </a:lnSpc>
              <a:spcBef>
                <a:spcPts val="20"/>
              </a:spcBef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&lt;div&gt;1&lt;/div&gt;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280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&lt;div&gt;2&lt;/div&gt;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720725" indent="68580">
              <a:lnSpc>
                <a:spcPct val="80000"/>
              </a:lnSpc>
              <a:spcBef>
                <a:spcPts val="600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style="align-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self: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center"&gt;3&lt;/div&gt;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280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&lt;div&gt;4&lt;/div&gt;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class="flex-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container"&gt;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49860">
              <a:lnSpc>
                <a:spcPct val="100000"/>
              </a:lnSpc>
              <a:spcBef>
                <a:spcPts val="20"/>
              </a:spcBef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&lt;div&gt;1&lt;/div&gt;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49860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&lt;div&gt;2&lt;/div&gt;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650875" indent="137160">
              <a:lnSpc>
                <a:spcPct val="80000"/>
              </a:lnSpc>
              <a:spcBef>
                <a:spcPts val="600"/>
              </a:spcBef>
            </a:pP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&lt;div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style="flex-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basis:200px"&gt;3&lt;/div&gt;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49860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&lt;div&gt;4&lt;/div&gt;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85" dirty="0">
                <a:latin typeface="Times New Roman" panose="02020603050405020304"/>
                <a:cs typeface="Times New Roman" panose="02020603050405020304"/>
              </a:rPr>
              <a:t>&lt;/div&gt;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TABLE_ENDDRAG_ORIGIN_RECT" val="651*350"/>
  <p:tag name="TABLE_ENDDRAG_RECT" val="65*169*651*350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43426</Words>
  <Application>WPS Presentation</Application>
  <PresentationFormat>On-screen Show (4:3)</PresentationFormat>
  <Paragraphs>1659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SimSun</vt:lpstr>
      <vt:lpstr>Wingdings</vt:lpstr>
      <vt:lpstr>Arial</vt:lpstr>
      <vt:lpstr>Times New Roman</vt:lpstr>
      <vt:lpstr>Franklin Gothic Medium</vt:lpstr>
      <vt:lpstr>Times New Roman</vt:lpstr>
      <vt:lpstr>Calibri</vt:lpstr>
      <vt:lpstr>Microsoft YaHei</vt:lpstr>
      <vt:lpstr>Arial Unicode MS</vt:lpstr>
      <vt:lpstr>Wingdings</vt:lpstr>
      <vt:lpstr>Wingdings</vt:lpstr>
      <vt:lpstr>Calibri</vt:lpstr>
      <vt:lpstr>Office Theme</vt:lpstr>
      <vt:lpstr>Moduule -1  </vt:lpstr>
      <vt:lpstr>Cascading Style Sheets(CSS)</vt:lpstr>
      <vt:lpstr>Cascading Style Sheets (CSS)</vt:lpstr>
      <vt:lpstr>CSS Parts</vt:lpstr>
      <vt:lpstr>Comments</vt:lpstr>
      <vt:lpstr>CSS Demo</vt:lpstr>
      <vt:lpstr>Three Ways to Insert CSS</vt:lpstr>
      <vt:lpstr>External Style Sheet</vt:lpstr>
      <vt:lpstr>Internal Style Sheet</vt:lpstr>
      <vt:lpstr>Inline Styles</vt:lpstr>
      <vt:lpstr>Multiple Style Sheets</vt:lpstr>
      <vt:lpstr>Cascading Order</vt:lpstr>
      <vt:lpstr>@charset CSS Rule</vt:lpstr>
      <vt:lpstr>Import stylesheet-@import rule</vt:lpstr>
      <vt:lpstr>CSS Selectors</vt:lpstr>
      <vt:lpstr>Element Selector</vt:lpstr>
      <vt:lpstr>The id Selector</vt:lpstr>
      <vt:lpstr>The class Selector</vt:lpstr>
      <vt:lpstr>Universal Selector</vt:lpstr>
      <vt:lpstr>Grouping Selectors</vt:lpstr>
      <vt:lpstr>Nesting Selectors</vt:lpstr>
      <vt:lpstr>PowerPoint 演示文稿</vt:lpstr>
      <vt:lpstr>CSS	- Background Properties</vt:lpstr>
      <vt:lpstr>background-color</vt:lpstr>
      <vt:lpstr>background-image</vt:lpstr>
      <vt:lpstr>Background-attachment</vt:lpstr>
      <vt:lpstr>background-position</vt:lpstr>
      <vt:lpstr>Background - Shorthand property</vt:lpstr>
      <vt:lpstr>CSS – Text Properties</vt:lpstr>
      <vt:lpstr>PowerPoint 演示文稿</vt:lpstr>
      <vt:lpstr>Text Decoration</vt:lpstr>
      <vt:lpstr>PowerPoint 演示文稿</vt:lpstr>
      <vt:lpstr>PowerPoint 演示文稿</vt:lpstr>
      <vt:lpstr>PowerPoint 演示文稿</vt:lpstr>
      <vt:lpstr>PowerPoint 演示文稿</vt:lpstr>
      <vt:lpstr>Font Properties</vt:lpstr>
      <vt:lpstr>PowerPoint 演示文稿</vt:lpstr>
      <vt:lpstr>p {font-size:0.875em;} /* 14px/16=0.875em */ p { font-size: 20%; }</vt:lpstr>
      <vt:lpstr>PowerPoint 演示文稿</vt:lpstr>
      <vt:lpstr>PowerPoint 演示文稿</vt:lpstr>
      <vt:lpstr>List Properties</vt:lpstr>
      <vt:lpstr>PowerPoint 演示文稿</vt:lpstr>
      <vt:lpstr>PowerPoint 演示文稿</vt:lpstr>
      <vt:lpstr>Link Properties</vt:lpstr>
      <vt:lpstr>PowerPoint 演示文稿</vt:lpstr>
      <vt:lpstr>PowerPoint 演示文稿</vt:lpstr>
      <vt:lpstr>Table Properties</vt:lpstr>
      <vt:lpstr>Collapse Borders</vt:lpstr>
      <vt:lpstr>PowerPoint 演示文稿</vt:lpstr>
      <vt:lpstr>PowerPoint 演示文稿</vt:lpstr>
      <vt:lpstr>PowerPoint 演示文稿</vt:lpstr>
      <vt:lpstr>PowerPoint 演示文稿</vt:lpstr>
      <vt:lpstr>BOX MODEL</vt:lpstr>
      <vt:lpstr>PowerPoint 演示文稿</vt:lpstr>
      <vt:lpstr>PowerPoint 演示文稿</vt:lpstr>
      <vt:lpstr>Margin – Short hand property</vt:lpstr>
      <vt:lpstr>Padding</vt:lpstr>
      <vt:lpstr>Padding short hand property</vt:lpstr>
      <vt:lpstr>Border Property</vt:lpstr>
      <vt:lpstr>PowerPoint 演示文稿</vt:lpstr>
      <vt:lpstr>PowerPoint 演示文稿</vt:lpstr>
      <vt:lpstr>Border Style Property</vt:lpstr>
      <vt:lpstr>Border Color Property</vt:lpstr>
      <vt:lpstr>Margin</vt:lpstr>
      <vt:lpstr>CSS Combinator Selector</vt:lpstr>
      <vt:lpstr>Descendant and Child selector</vt:lpstr>
      <vt:lpstr>Adjacent Sibling Selector (+) and General Sibling Selector (~)</vt:lpstr>
      <vt:lpstr>PowerPoint 演示文稿</vt:lpstr>
      <vt:lpstr>What are Pseudo-classes?</vt:lpstr>
      <vt:lpstr>PowerPoint 演示文稿</vt:lpstr>
      <vt:lpstr>PowerPoint 演示文稿</vt:lpstr>
      <vt:lpstr>nth-child(an+b)</vt:lpstr>
      <vt:lpstr>PowerPoint 演示文稿</vt:lpstr>
      <vt:lpstr>CSS3 Attribute Selectors</vt:lpstr>
      <vt:lpstr>CSS3 Attribute Selectors</vt:lpstr>
      <vt:lpstr>What are Pseudo-Elements?</vt:lpstr>
      <vt:lpstr>All CSS Pseudo Elements</vt:lpstr>
      <vt:lpstr>The :first-line Pseudo-element</vt:lpstr>
      <vt:lpstr>The :first-letter Pseudo-element</vt:lpstr>
      <vt:lpstr>CSS - The ::before Pseudo-element</vt:lpstr>
      <vt:lpstr>CSS - The ::after Pseudo-element</vt:lpstr>
      <vt:lpstr>&lt;span&gt;</vt:lpstr>
      <vt:lpstr>Position</vt:lpstr>
      <vt:lpstr>Static Positioning</vt:lpstr>
      <vt:lpstr>Fixed Positioning</vt:lpstr>
      <vt:lpstr>Relative Positioning</vt:lpstr>
      <vt:lpstr>Absolute Positioning</vt:lpstr>
      <vt:lpstr>Overlapping Elements</vt:lpstr>
      <vt:lpstr>Navigation Bars</vt:lpstr>
      <vt:lpstr>Navigation Bars</vt:lpstr>
      <vt:lpstr>Flexbox</vt:lpstr>
      <vt:lpstr>Flex container Properties</vt:lpstr>
      <vt:lpstr>Flex container</vt:lpstr>
      <vt:lpstr>Flex container</vt:lpstr>
      <vt:lpstr>Flex container</vt:lpstr>
      <vt:lpstr>Flex container</vt:lpstr>
      <vt:lpstr>Flex container</vt:lpstr>
      <vt:lpstr>Flex item CSS properties</vt:lpstr>
      <vt:lpstr>Flex items</vt:lpstr>
      <vt:lpstr>PowerPoint 演示文稿</vt:lpstr>
      <vt:lpstr>PowerPoint 演示文稿</vt:lpstr>
      <vt:lpstr>PowerPoint 演示文稿</vt:lpstr>
      <vt:lpstr>CSS Grid Layout model</vt:lpstr>
      <vt:lpstr>CSS Grid Layout model</vt:lpstr>
      <vt:lpstr>Grid Container</vt:lpstr>
      <vt:lpstr>Grid Item-Child Element(Items)</vt:lpstr>
      <vt:lpstr>Grid Item- grid-area Property</vt:lpstr>
      <vt:lpstr>Grid Item- Named Grids</vt:lpstr>
      <vt:lpstr>Grid Item- Order of Items</vt:lpstr>
      <vt:lpstr>&lt;body&gt;</vt:lpstr>
      <vt:lpstr>PowerPoint 演示文稿</vt:lpstr>
      <vt:lpstr>PowerPoint 演示文稿</vt:lpstr>
      <vt:lpstr>PowerPoint 演示文稿</vt:lpstr>
      <vt:lpstr>PowerPoint 演示文稿</vt:lpstr>
      <vt:lpstr>Multi-column layout</vt:lpstr>
      <vt:lpstr>PowerPoint 演示文稿</vt:lpstr>
      <vt:lpstr>PowerPoint 演示文稿</vt:lpstr>
      <vt:lpstr>Design web page with Buttons and links Using CSS, DIV, and Span Tags.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Moduule - 3 Dynamic HTML  </dc:title>
  <dc:creator/>
  <cp:lastModifiedBy>padma padhu</cp:lastModifiedBy>
  <cp:revision>27</cp:revision>
  <dcterms:created xsi:type="dcterms:W3CDTF">2024-08-02T05:16:00Z</dcterms:created>
  <dcterms:modified xsi:type="dcterms:W3CDTF">2026-01-10T06:39:48Z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2024-08-03T12:30:00Z</vt:filetime>
  </property>
  <property fmtid="{D5CDD505-2E9C-101B-9397-08002B2CF9AE}" pid="3" name="LastSaved">
    <vt:filetime>2024-08-04T12:30:00Z</vt:filetime>
  </property>
  <property fmtid="{D5CDD505-2E9C-101B-9397-08002B2CF9AE}" pid="4" name="ICV">
    <vt:lpwstr>C147B18FA4A049C68B2AA7D48B48AF11_12</vt:lpwstr>
  </property>
  <property fmtid="{D5CDD505-2E9C-101B-9397-08002B2CF9AE}" pid="5" name="KSOProductBuildVer">
    <vt:lpwstr>1033-12.2.0.23196</vt:lpwstr>
  </property>
</Properties>
</file>